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3"/>
  </p:notesMasterIdLst>
  <p:handoutMasterIdLst>
    <p:handoutMasterId r:id="rId24"/>
  </p:handoutMasterIdLst>
  <p:sldIdLst>
    <p:sldId id="384" r:id="rId6"/>
    <p:sldId id="2146846929" r:id="rId7"/>
    <p:sldId id="2146846906" r:id="rId8"/>
    <p:sldId id="2146846972" r:id="rId9"/>
    <p:sldId id="2146846922" r:id="rId10"/>
    <p:sldId id="2146846930" r:id="rId11"/>
    <p:sldId id="2146846932" r:id="rId12"/>
    <p:sldId id="2146846900" r:id="rId13"/>
    <p:sldId id="257" r:id="rId14"/>
    <p:sldId id="2146847011" r:id="rId15"/>
    <p:sldId id="2146847012" r:id="rId16"/>
    <p:sldId id="2146846925" r:id="rId17"/>
    <p:sldId id="269" r:id="rId18"/>
    <p:sldId id="2146846909" r:id="rId19"/>
    <p:sldId id="2146846968" r:id="rId20"/>
    <p:sldId id="2146847013" r:id="rId21"/>
    <p:sldId id="214684693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9">
          <p15:clr>
            <a:srgbClr val="A4A3A4"/>
          </p15:clr>
        </p15:guide>
        <p15:guide id="2" orient="horz" pos="629">
          <p15:clr>
            <a:srgbClr val="A4A3A4"/>
          </p15:clr>
        </p15:guide>
        <p15:guide id="3" orient="horz" pos="803">
          <p15:clr>
            <a:srgbClr val="A4A3A4"/>
          </p15:clr>
        </p15:guide>
        <p15:guide id="4" pos="3839">
          <p15:clr>
            <a:srgbClr val="A4A3A4"/>
          </p15:clr>
        </p15:guide>
        <p15:guide id="5" pos="540">
          <p15:clr>
            <a:srgbClr val="A4A3A4"/>
          </p15:clr>
        </p15:guide>
        <p15:guide id="6" pos="71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278D20-E9D2-1E46-11CA-F5023F8845AF}" name="Tarah Sperando (Nutrient)" initials="TS(" userId="S::tarah.sperando@atnutrient.com::13a483ec-af9a-42f6-b5ab-65883ab87cd0" providerId="AD"/>
  <p188:author id="{87E1EA2D-12E8-2844-3008-03905D207DAE}" name="Rachael Gelman (Nutrient)" initials="RG(" userId="S::rachael.gelman@ATNutrient.com::1e53bcab-3659-4fbd-9672-cbac37cca2d3" providerId="AD"/>
  <p188:author id="{9937B030-4D1E-31F4-A229-3D46E55BAF0F}" name="Natalie Bui" initials="NB" userId="S::natalie.bui@abelsontaylor.com::de54f2d8-7beb-4b15-bb39-dcc12e4f250e" providerId="AD"/>
  <p188:author id="{0317B938-1048-E53A-472E-6F0E6A0169FE}" name="Nina Ohara" initials="NO" userId="S::nohara@coherus.com::eac2fa7a-a881-42d4-bb28-09e8025a6b59" providerId="AD"/>
  <p188:author id="{5D56B53B-AACD-FEC2-A067-1C1917FCE054}" name="Karen Straka" initials="KS" userId="S::Karen.Straka@abelsontaylor.com::2e460fd7-1626-4ee3-a203-58e6050009c6" providerId="AD"/>
  <p188:author id="{415EE344-3002-BE5D-1DBE-9BC11BA553B0}" name="Rachael Gelman (Nutrient)" initials="R(" userId="S::rachael.gelman@atnutrient.com::1e53bcab-3659-4fbd-9672-cbac37cca2d3" providerId="AD"/>
  <p188:author id="{63752261-ECB2-C34D-9104-0177BE29B427}" name="Eric Panchev" initials="EP" userId="S::Eric.Panchev@abelsontaylor.com::334dbc6c-2a9f-4fdb-a5f0-c403fd2776fa" providerId="AD"/>
  <p188:author id="{33CC78A1-0A55-949F-B700-B9EC7937BF9A}" name="Nina Ohara" initials="NO" userId="825d3c741945efef" providerId="Windows Live"/>
  <p188:author id="{B238C6E2-7AF5-7E77-334A-9FD427D617A1}" name="Josie Sittig (Nutrient)" initials="J(" userId="S::josie.sittig@atnutrient.com::fb6457df-f9af-4f78-9dd3-73957699c8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36"/>
    <a:srgbClr val="C4DED4"/>
    <a:srgbClr val="99A4AC"/>
    <a:srgbClr val="00927C"/>
    <a:srgbClr val="D2E9F7"/>
    <a:srgbClr val="00B4D4"/>
    <a:srgbClr val="F15F22"/>
    <a:srgbClr val="FFFFFF"/>
    <a:srgbClr val="036141"/>
    <a:srgbClr val="435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923FB-80DA-4529-BDF5-97DA79C0BD00}" v="3" dt="2024-10-25T17:06:52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09" autoAdjust="0"/>
  </p:normalViewPr>
  <p:slideViewPr>
    <p:cSldViewPr snapToGrid="0">
      <p:cViewPr>
        <p:scale>
          <a:sx n="58" d="100"/>
          <a:sy n="58" d="100"/>
        </p:scale>
        <p:origin x="952" y="328"/>
      </p:cViewPr>
      <p:guideLst>
        <p:guide orient="horz" pos="2009"/>
        <p:guide orient="horz" pos="629"/>
        <p:guide orient="horz" pos="803"/>
        <p:guide pos="3839"/>
        <p:guide pos="540"/>
        <p:guide pos="7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928"/>
    </p:cViewPr>
  </p:sorterViewPr>
  <p:notesViewPr>
    <p:cSldViewPr snapToGrid="0">
      <p:cViewPr>
        <p:scale>
          <a:sx n="90" d="100"/>
          <a:sy n="90" d="100"/>
        </p:scale>
        <p:origin x="1784" y="-9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3718A4-9254-132A-ECD1-DBE706F96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0C843-7345-79CC-25A6-A0DBBA413F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ADD0E-DFFD-4872-98DC-4790AC4F634C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1331D-20AD-E0CD-2B2E-61CA7781F7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016A7-9625-CED5-A1AC-6F8B4787CE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F7B2-0E9F-4F35-BC19-DAE5D363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1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24003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0050" y="3874770"/>
            <a:ext cx="611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43100" y="8773318"/>
            <a:ext cx="2971800" cy="261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/>
            </a:lvl1pPr>
          </a:lstStyle>
          <a:p>
            <a:fld id="{324EBA20-04DA-4D4D-B9C8-8CF2DA63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400"/>
      </a:spcBef>
      <a:spcAft>
        <a:spcPts val="200"/>
      </a:spcAft>
      <a:buFont typeface="Arial" panose="020B0604020202020204" pitchFamily="34" charset="0"/>
      <a:buNone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117475" indent="-117475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27013" indent="-109538" algn="l" defTabSz="914400" rtl="0" eaLnBrk="1" latinLnBrk="0" hangingPunct="1">
      <a:spcAft>
        <a:spcPts val="20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344488" indent="-117475" algn="l" defTabSz="914400" rtl="0" eaLnBrk="1" latinLnBrk="0" hangingPunct="1">
      <a:spcAft>
        <a:spcPts val="2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spcBef>
        <a:spcPts val="0"/>
      </a:spcBef>
      <a:spcAft>
        <a:spcPts val="200"/>
      </a:spcAft>
      <a:buFont typeface="Arial" panose="020B0604020202020204" pitchFamily="34" charset="0"/>
      <a:buNone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DCC0056-79FF-9284-7404-84190E549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362699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DF349713-977E-6447-8BA8-2F2649A5B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419186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BE0972DA-ED11-D9B0-E1AC-3679C9F2A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243224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AFDDF5C0-1783-229E-11A2-CBEA72630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128676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4881EDFF-066D-92C8-BADD-3D5AC6899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195507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18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B65DA77F-D25B-F070-3D0F-9A902100B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239713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val="910372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Slide Image Placeholder 4">
            <a:extLst>
              <a:ext uri="{FF2B5EF4-FFF2-40B4-BE49-F238E27FC236}">
                <a16:creationId xmlns:a16="http://schemas.microsoft.com/office/drawing/2014/main" id="{8BFDACFD-8B9C-EDCF-83CE-66CF07759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5D5A8ACD-3420-3E54-65A3-D6D4BF066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996E9BA2-31C2-F3DF-32E0-CB6A6136D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308250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5BE8F0C-EDC6-3ECD-E3FA-710A876F2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3952544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87631DD-57D0-25DA-BB67-A831EDEC5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95892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C71502B2-891B-765B-5433-933D481B4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1352965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Slide Image Placeholder 9">
            <a:extLst>
              <a:ext uri="{FF2B5EF4-FFF2-40B4-BE49-F238E27FC236}">
                <a16:creationId xmlns:a16="http://schemas.microsoft.com/office/drawing/2014/main" id="{6596ADF7-F66A-D582-0DD6-505113087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244903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315DE0CE-8C0E-E74A-8A3F-4AF2BD3FA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367064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EBA20-04DA-4D4D-B9C8-8CF2DA630C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41DC37DD-45C1-BFDC-D3A3-5C4100453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246784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A17F1-3F07-41C9-9E4F-F585AD78AC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F0D31D7C-A5A5-0F6C-26D3-BC765F80A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257834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3D052-7BFB-4061-BB68-A4835EA8E27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51C9C3E5-2BE8-B364-D2E9-C2B0A7CA6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239713"/>
            <a:ext cx="6092825" cy="3429000"/>
          </a:xfrm>
        </p:spPr>
      </p:sp>
    </p:spTree>
    <p:extLst>
      <p:ext uri="{BB962C8B-B14F-4D97-AF65-F5344CB8AC3E}">
        <p14:creationId xmlns:p14="http://schemas.microsoft.com/office/powerpoint/2010/main" val="258259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1B6B9-4AB7-F244-642F-2C94EED1D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t="18687" r="10944" b="20738"/>
          <a:stretch/>
        </p:blipFill>
        <p:spPr>
          <a:xfrm>
            <a:off x="1" y="0"/>
            <a:ext cx="12187006" cy="5733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794" y="1888030"/>
            <a:ext cx="5791438" cy="1470025"/>
          </a:xfrm>
        </p:spPr>
        <p:txBody>
          <a:bodyPr/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793" y="3586655"/>
            <a:ext cx="5791438" cy="72258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D8E0F3-D396-695E-BAF8-BA841DCC6E2E}"/>
              </a:ext>
            </a:extLst>
          </p:cNvPr>
          <p:cNvGrpSpPr/>
          <p:nvPr userDrawn="1"/>
        </p:nvGrpSpPr>
        <p:grpSpPr>
          <a:xfrm>
            <a:off x="8533650" y="6014994"/>
            <a:ext cx="1403079" cy="651803"/>
            <a:chOff x="7808435" y="5944436"/>
            <a:chExt cx="1610987" cy="74838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9986F08-8BB3-FC85-0244-349E7E9F7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8435" y="5944436"/>
              <a:ext cx="1326155" cy="71961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9445E3-BF55-B18D-AD6A-D89B2CDEEF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19422" y="5944436"/>
              <a:ext cx="0" cy="748386"/>
            </a:xfrm>
            <a:prstGeom prst="line">
              <a:avLst/>
            </a:prstGeom>
            <a:ln w="12700">
              <a:solidFill>
                <a:srgbClr val="FCB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E6120CA9-0E7B-2624-7245-8C4FB48A75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174585" y="6045570"/>
            <a:ext cx="1655479" cy="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E8A57-380B-2236-101D-40AF4C76C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42257" b="30168"/>
          <a:stretch/>
        </p:blipFill>
        <p:spPr>
          <a:xfrm flipH="1">
            <a:off x="-25400" y="-150526"/>
            <a:ext cx="12217399" cy="7008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F9BBB-76D1-1191-A9A0-0AC7F4CDB7F0}"/>
              </a:ext>
            </a:extLst>
          </p:cNvPr>
          <p:cNvSpPr/>
          <p:nvPr userDrawn="1"/>
        </p:nvSpPr>
        <p:spPr>
          <a:xfrm>
            <a:off x="0" y="-150528"/>
            <a:ext cx="5257800" cy="5886163"/>
          </a:xfrm>
          <a:prstGeom prst="rect">
            <a:avLst/>
          </a:prstGeom>
          <a:gradFill flip="none" rotWithShape="1">
            <a:gsLst>
              <a:gs pos="0">
                <a:srgbClr val="435827">
                  <a:alpha val="58000"/>
                </a:srgbClr>
              </a:gs>
              <a:gs pos="100000">
                <a:srgbClr val="43582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C04F2-996B-1921-57E1-F5E110D75D6A}"/>
              </a:ext>
            </a:extLst>
          </p:cNvPr>
          <p:cNvSpPr/>
          <p:nvPr userDrawn="1"/>
        </p:nvSpPr>
        <p:spPr>
          <a:xfrm>
            <a:off x="-64008" y="5735637"/>
            <a:ext cx="12252832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794" y="2472230"/>
            <a:ext cx="5791438" cy="1470025"/>
          </a:xfrm>
        </p:spPr>
        <p:txBody>
          <a:bodyPr/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793" y="4170855"/>
            <a:ext cx="5791438" cy="72258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3B7EC8E-9CBB-B473-98EF-13CC9B9C8B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82490" y="6014994"/>
            <a:ext cx="1155006" cy="6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38182-3236-4500-1EE1-A4F42A238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2257" b="38211"/>
          <a:stretch/>
        </p:blipFill>
        <p:spPr>
          <a:xfrm flipH="1">
            <a:off x="-25400" y="-150526"/>
            <a:ext cx="12217399" cy="7008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D055F8-1237-9481-A7EA-FC52F902FC36}"/>
              </a:ext>
            </a:extLst>
          </p:cNvPr>
          <p:cNvSpPr/>
          <p:nvPr userDrawn="1"/>
        </p:nvSpPr>
        <p:spPr>
          <a:xfrm>
            <a:off x="0" y="-150528"/>
            <a:ext cx="5257800" cy="7008521"/>
          </a:xfrm>
          <a:prstGeom prst="rect">
            <a:avLst/>
          </a:prstGeom>
          <a:gradFill flip="none" rotWithShape="1">
            <a:gsLst>
              <a:gs pos="0">
                <a:srgbClr val="435827">
                  <a:alpha val="58000"/>
                </a:srgbClr>
              </a:gs>
              <a:gs pos="100000">
                <a:srgbClr val="43582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27846F-568E-A02F-E52D-A95342F3D1B3}"/>
              </a:ext>
            </a:extLst>
          </p:cNvPr>
          <p:cNvCxnSpPr>
            <a:cxnSpLocks/>
          </p:cNvCxnSpPr>
          <p:nvPr userDrawn="1"/>
        </p:nvCxnSpPr>
        <p:spPr>
          <a:xfrm>
            <a:off x="-25400" y="4572414"/>
            <a:ext cx="7898539" cy="0"/>
          </a:xfrm>
          <a:prstGeom prst="line">
            <a:avLst/>
          </a:prstGeom>
          <a:ln w="28575">
            <a:solidFill>
              <a:srgbClr val="FCB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25" y="3577822"/>
            <a:ext cx="7339814" cy="914400"/>
          </a:xfrm>
        </p:spPr>
        <p:txBody>
          <a:bodyPr/>
          <a:lstStyle>
            <a:lvl1pPr algn="l">
              <a:lnSpc>
                <a:spcPct val="80000"/>
              </a:lnSpc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25" y="4850205"/>
            <a:ext cx="7339814" cy="9144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39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4" y="1371600"/>
            <a:ext cx="11470686" cy="43682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2C7453-394A-642B-52A6-20CE4664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444" y="6307613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B536828-C378-2C09-8120-07273AB7E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0" y="6248724"/>
            <a:ext cx="10793477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2CB90E-4642-E861-A622-E82D8BD7B059}"/>
              </a:ext>
            </a:extLst>
          </p:cNvPr>
          <p:cNvCxnSpPr>
            <a:cxnSpLocks/>
          </p:cNvCxnSpPr>
          <p:nvPr userDrawn="1"/>
        </p:nvCxnSpPr>
        <p:spPr>
          <a:xfrm>
            <a:off x="795631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9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6444" y="6309361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D5D114E-39D1-0E67-109F-5844718363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0" y="6250472"/>
            <a:ext cx="10793479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00ACD-9D99-89F1-2D4F-1400A9951258}"/>
              </a:ext>
            </a:extLst>
          </p:cNvPr>
          <p:cNvCxnSpPr>
            <a:cxnSpLocks/>
          </p:cNvCxnSpPr>
          <p:nvPr userDrawn="1"/>
        </p:nvCxnSpPr>
        <p:spPr>
          <a:xfrm>
            <a:off x="795631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1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180CB-96DA-3A0E-299A-2B2CC728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444" y="6309361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95B397-0787-56E3-9DE9-D584268A44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0" y="6250472"/>
            <a:ext cx="10734677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5ADE50-4207-16FC-878D-BC428C259AE8}"/>
              </a:ext>
            </a:extLst>
          </p:cNvPr>
          <p:cNvCxnSpPr>
            <a:cxnSpLocks/>
          </p:cNvCxnSpPr>
          <p:nvPr userDrawn="1"/>
        </p:nvCxnSpPr>
        <p:spPr>
          <a:xfrm>
            <a:off x="832207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3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98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E8A57-380B-2236-101D-40AF4C76C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9" r="42257" b="30168"/>
          <a:stretch/>
        </p:blipFill>
        <p:spPr>
          <a:xfrm flipH="1">
            <a:off x="-25400" y="-150526"/>
            <a:ext cx="12217399" cy="7008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5F9BBB-76D1-1191-A9A0-0AC7F4CDB7F0}"/>
              </a:ext>
            </a:extLst>
          </p:cNvPr>
          <p:cNvSpPr/>
          <p:nvPr userDrawn="1"/>
        </p:nvSpPr>
        <p:spPr>
          <a:xfrm>
            <a:off x="0" y="-150528"/>
            <a:ext cx="5257800" cy="5886163"/>
          </a:xfrm>
          <a:prstGeom prst="rect">
            <a:avLst/>
          </a:prstGeom>
          <a:gradFill flip="none" rotWithShape="1">
            <a:gsLst>
              <a:gs pos="0">
                <a:srgbClr val="435827">
                  <a:alpha val="58000"/>
                </a:srgbClr>
              </a:gs>
              <a:gs pos="100000">
                <a:srgbClr val="43582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C04F2-996B-1921-57E1-F5E110D75D6A}"/>
              </a:ext>
            </a:extLst>
          </p:cNvPr>
          <p:cNvSpPr/>
          <p:nvPr userDrawn="1"/>
        </p:nvSpPr>
        <p:spPr>
          <a:xfrm>
            <a:off x="-64008" y="5735637"/>
            <a:ext cx="12252832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794" y="2472230"/>
            <a:ext cx="5791438" cy="1470025"/>
          </a:xfrm>
        </p:spPr>
        <p:txBody>
          <a:bodyPr/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793" y="4170855"/>
            <a:ext cx="5791438" cy="72258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D8E0F3-D396-695E-BAF8-BA841DCC6E2E}"/>
              </a:ext>
            </a:extLst>
          </p:cNvPr>
          <p:cNvGrpSpPr/>
          <p:nvPr userDrawn="1"/>
        </p:nvGrpSpPr>
        <p:grpSpPr>
          <a:xfrm>
            <a:off x="8533650" y="6014994"/>
            <a:ext cx="1403079" cy="651803"/>
            <a:chOff x="7808435" y="5944436"/>
            <a:chExt cx="1610987" cy="74838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9986F08-8BB3-FC85-0244-349E7E9F7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8435" y="5944436"/>
              <a:ext cx="1326155" cy="719618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9445E3-BF55-B18D-AD6A-D89B2CDEEF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19422" y="5944436"/>
              <a:ext cx="0" cy="748386"/>
            </a:xfrm>
            <a:prstGeom prst="line">
              <a:avLst/>
            </a:prstGeom>
            <a:ln w="12700">
              <a:solidFill>
                <a:srgbClr val="FCB61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6">
            <a:extLst>
              <a:ext uri="{FF2B5EF4-FFF2-40B4-BE49-F238E27FC236}">
                <a16:creationId xmlns:a16="http://schemas.microsoft.com/office/drawing/2014/main" id="{3BC438FC-91CF-CA92-551F-6614259E6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174585" y="6045570"/>
            <a:ext cx="1655479" cy="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1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38182-3236-4500-1EE1-A4F42A238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2257" b="38211"/>
          <a:stretch/>
        </p:blipFill>
        <p:spPr>
          <a:xfrm flipH="1">
            <a:off x="-25400" y="-150526"/>
            <a:ext cx="12217399" cy="7008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D055F8-1237-9481-A7EA-FC52F902FC36}"/>
              </a:ext>
            </a:extLst>
          </p:cNvPr>
          <p:cNvSpPr/>
          <p:nvPr userDrawn="1"/>
        </p:nvSpPr>
        <p:spPr>
          <a:xfrm>
            <a:off x="0" y="-150528"/>
            <a:ext cx="5257800" cy="7008521"/>
          </a:xfrm>
          <a:prstGeom prst="rect">
            <a:avLst/>
          </a:prstGeom>
          <a:gradFill flip="none" rotWithShape="1">
            <a:gsLst>
              <a:gs pos="0">
                <a:srgbClr val="435827">
                  <a:alpha val="58000"/>
                </a:srgbClr>
              </a:gs>
              <a:gs pos="100000">
                <a:srgbClr val="43582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27846F-568E-A02F-E52D-A95342F3D1B3}"/>
              </a:ext>
            </a:extLst>
          </p:cNvPr>
          <p:cNvCxnSpPr>
            <a:cxnSpLocks/>
          </p:cNvCxnSpPr>
          <p:nvPr userDrawn="1"/>
        </p:nvCxnSpPr>
        <p:spPr>
          <a:xfrm>
            <a:off x="-25400" y="4572414"/>
            <a:ext cx="7898539" cy="0"/>
          </a:xfrm>
          <a:prstGeom prst="line">
            <a:avLst/>
          </a:prstGeom>
          <a:ln w="28575">
            <a:solidFill>
              <a:srgbClr val="FCB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25" y="3577822"/>
            <a:ext cx="7339814" cy="914400"/>
          </a:xfrm>
        </p:spPr>
        <p:txBody>
          <a:bodyPr/>
          <a:lstStyle>
            <a:lvl1pPr algn="l">
              <a:lnSpc>
                <a:spcPct val="80000"/>
              </a:lnSpc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25" y="4850205"/>
            <a:ext cx="7339814" cy="9144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B1A32F-5040-905F-0126-0BC7DA37AD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715" y="6042425"/>
            <a:ext cx="1659083" cy="5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38182-3236-4500-1EE1-A4F42A238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2257" b="38211"/>
          <a:stretch/>
        </p:blipFill>
        <p:spPr>
          <a:xfrm flipH="1">
            <a:off x="-25400" y="-150526"/>
            <a:ext cx="12217399" cy="7008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D055F8-1237-9481-A7EA-FC52F902FC36}"/>
              </a:ext>
            </a:extLst>
          </p:cNvPr>
          <p:cNvSpPr/>
          <p:nvPr userDrawn="1"/>
        </p:nvSpPr>
        <p:spPr>
          <a:xfrm>
            <a:off x="0" y="-150528"/>
            <a:ext cx="5257800" cy="7008521"/>
          </a:xfrm>
          <a:prstGeom prst="rect">
            <a:avLst/>
          </a:prstGeom>
          <a:gradFill flip="none" rotWithShape="1">
            <a:gsLst>
              <a:gs pos="0">
                <a:srgbClr val="435827">
                  <a:alpha val="58000"/>
                </a:srgbClr>
              </a:gs>
              <a:gs pos="100000">
                <a:srgbClr val="435827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25" y="3577822"/>
            <a:ext cx="7339814" cy="914400"/>
          </a:xfrm>
        </p:spPr>
        <p:txBody>
          <a:bodyPr/>
          <a:lstStyle>
            <a:lvl1pPr algn="l">
              <a:lnSpc>
                <a:spcPct val="80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25" y="4850205"/>
            <a:ext cx="7339814" cy="9144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Tisa Offc Serif Pro" panose="02010504030101020102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466BE77-4943-DCB1-6AF3-88A553152D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715" y="6042425"/>
            <a:ext cx="1659083" cy="5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4" y="1371600"/>
            <a:ext cx="11470686" cy="43682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2C7453-394A-642B-52A6-20CE4664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444" y="6307613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B536828-C378-2C09-8120-07273AB7E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1" y="6248724"/>
            <a:ext cx="8427962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2CB90E-4642-E861-A622-E82D8BD7B059}"/>
              </a:ext>
            </a:extLst>
          </p:cNvPr>
          <p:cNvCxnSpPr>
            <a:cxnSpLocks/>
          </p:cNvCxnSpPr>
          <p:nvPr userDrawn="1"/>
        </p:nvCxnSpPr>
        <p:spPr>
          <a:xfrm>
            <a:off x="795631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6444" y="6309361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D5D114E-39D1-0E67-109F-5844718363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1" y="6250472"/>
            <a:ext cx="8427962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E00ACD-9D99-89F1-2D4F-1400A9951258}"/>
              </a:ext>
            </a:extLst>
          </p:cNvPr>
          <p:cNvCxnSpPr>
            <a:cxnSpLocks/>
          </p:cNvCxnSpPr>
          <p:nvPr userDrawn="1"/>
        </p:nvCxnSpPr>
        <p:spPr>
          <a:xfrm>
            <a:off x="795631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5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180CB-96DA-3A0E-299A-2B2CC728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444" y="6309361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695B397-0787-56E3-9DE9-D584268A44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1" y="6250472"/>
            <a:ext cx="8427962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5ADE50-4207-16FC-878D-BC428C259AE8}"/>
              </a:ext>
            </a:extLst>
          </p:cNvPr>
          <p:cNvCxnSpPr>
            <a:cxnSpLocks/>
          </p:cNvCxnSpPr>
          <p:nvPr userDrawn="1"/>
        </p:nvCxnSpPr>
        <p:spPr>
          <a:xfrm>
            <a:off x="832207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44" y="1371600"/>
            <a:ext cx="11470686" cy="3419853"/>
          </a:xfrm>
        </p:spPr>
        <p:txBody>
          <a:bodyPr/>
          <a:lstStyle>
            <a:lvl1pPr>
              <a:spcBef>
                <a:spcPts val="400"/>
              </a:spcBef>
              <a:spcAft>
                <a:spcPts val="400"/>
              </a:spcAft>
              <a:defRPr sz="1600"/>
            </a:lvl1pPr>
            <a:lvl2pPr>
              <a:spcBef>
                <a:spcPts val="0"/>
              </a:spcBef>
              <a:spcAft>
                <a:spcPts val="400"/>
              </a:spcAft>
              <a:defRPr sz="1600"/>
            </a:lvl2pPr>
            <a:lvl3pPr>
              <a:spcBef>
                <a:spcPts val="0"/>
              </a:spcBef>
              <a:spcAft>
                <a:spcPts val="400"/>
              </a:spcAft>
              <a:defRPr sz="1400"/>
            </a:lvl3pPr>
            <a:lvl4pPr>
              <a:spcBef>
                <a:spcPts val="0"/>
              </a:spcBef>
              <a:spcAft>
                <a:spcPts val="400"/>
              </a:spcAft>
              <a:defRPr sz="1400"/>
            </a:lvl4pPr>
            <a:lvl5pPr>
              <a:spcBef>
                <a:spcPts val="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2C7453-394A-642B-52A6-20CE4664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444" y="6309361"/>
            <a:ext cx="274320" cy="320675"/>
          </a:xfrm>
        </p:spPr>
        <p:txBody>
          <a:bodyPr/>
          <a:lstStyle/>
          <a:p>
            <a:fld id="{D354CF67-C5F0-4CAE-8117-D09CFBB1DF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B536828-C378-2C09-8120-07273AB7E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651" y="6250472"/>
            <a:ext cx="8427962" cy="37956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000"/>
            </a:lvl1pPr>
          </a:lstStyle>
          <a:p>
            <a:pPr lvl="0"/>
            <a:r>
              <a:rPr lang="en-US"/>
              <a:t>References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29CBF-0C3D-72E8-E7F2-A86C3FA6FA71}"/>
              </a:ext>
            </a:extLst>
          </p:cNvPr>
          <p:cNvCxnSpPr>
            <a:cxnSpLocks/>
          </p:cNvCxnSpPr>
          <p:nvPr userDrawn="1"/>
        </p:nvCxnSpPr>
        <p:spPr>
          <a:xfrm>
            <a:off x="795631" y="6353968"/>
            <a:ext cx="0" cy="274320"/>
          </a:xfrm>
          <a:prstGeom prst="line">
            <a:avLst/>
          </a:prstGeom>
          <a:ln w="95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3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444" y="162808"/>
            <a:ext cx="11470686" cy="7806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44" y="1371343"/>
            <a:ext cx="11470686" cy="4674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445" y="6309362"/>
            <a:ext cx="405556" cy="3189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FE56F-8A39-1F04-F8AB-536A4D35AD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174585" y="6045570"/>
            <a:ext cx="1655479" cy="5756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544DEF-A3AD-71FE-88E9-5F61A5CF0DE8}"/>
              </a:ext>
            </a:extLst>
          </p:cNvPr>
          <p:cNvCxnSpPr>
            <a:cxnSpLocks/>
          </p:cNvCxnSpPr>
          <p:nvPr userDrawn="1"/>
        </p:nvCxnSpPr>
        <p:spPr>
          <a:xfrm>
            <a:off x="0" y="1048884"/>
            <a:ext cx="11820293" cy="0"/>
          </a:xfrm>
          <a:prstGeom prst="line">
            <a:avLst/>
          </a:prstGeom>
          <a:ln w="28575">
            <a:solidFill>
              <a:srgbClr val="FCB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6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64" r:id="rId4"/>
    <p:sldLayoutId id="2147483650" r:id="rId5"/>
    <p:sldLayoutId id="2147483654" r:id="rId6"/>
    <p:sldLayoutId id="2147483655" r:id="rId7"/>
    <p:sldLayoutId id="2147483660" r:id="rId8"/>
    <p:sldLayoutId id="2147483663" r:id="rId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444" y="162808"/>
            <a:ext cx="11470686" cy="7806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44" y="1371343"/>
            <a:ext cx="11470686" cy="4674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445" y="6309362"/>
            <a:ext cx="405556" cy="3189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50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D354CF67-C5F0-4CAE-8117-D09CFBB1DF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544DEF-A3AD-71FE-88E9-5F61A5CF0DE8}"/>
              </a:ext>
            </a:extLst>
          </p:cNvPr>
          <p:cNvCxnSpPr>
            <a:cxnSpLocks/>
          </p:cNvCxnSpPr>
          <p:nvPr userDrawn="1"/>
        </p:nvCxnSpPr>
        <p:spPr>
          <a:xfrm>
            <a:off x="0" y="1048884"/>
            <a:ext cx="11820293" cy="0"/>
          </a:xfrm>
          <a:prstGeom prst="line">
            <a:avLst/>
          </a:prstGeom>
          <a:ln w="28575">
            <a:solidFill>
              <a:srgbClr val="FCB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71" r:id="rId4"/>
    <p:sldLayoutId id="2147483672" r:id="rId5"/>
    <p:sldLayoutId id="2147483674" r:id="rId6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750" indent="-158750" algn="l" defTabSz="914400" rtl="0" eaLnBrk="1" latinLnBrk="0" hangingPunct="1">
        <a:lnSpc>
          <a:spcPct val="95000"/>
        </a:lnSpc>
        <a:spcBef>
          <a:spcPts val="60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7350" indent="-22066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81025" indent="-18573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7713" indent="-176213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666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ed.nlm.nih.gov/dailymed/drugInfo.cfm?setid=e0e23118-1490-a554-e053-2995a90ab90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medwatch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ailymed.nlm.nih.gov/dailymed/drugInfo.cfm?setid=e0e23118-1490-a554-e053-2995a90ab90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EFB12-CA05-0165-0E61-374E4D7ACDFE}"/>
              </a:ext>
            </a:extLst>
          </p:cNvPr>
          <p:cNvSpPr/>
          <p:nvPr/>
        </p:nvSpPr>
        <p:spPr>
          <a:xfrm>
            <a:off x="9937629" y="5883214"/>
            <a:ext cx="2078967" cy="974785"/>
          </a:xfrm>
          <a:prstGeom prst="rect">
            <a:avLst/>
          </a:prstGeom>
          <a:solidFill>
            <a:srgbClr val="005C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EC2D6-9F20-4DD2-8EAB-1A82931C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84899"/>
            <a:ext cx="11070336" cy="914400"/>
          </a:xfrm>
        </p:spPr>
        <p:txBody>
          <a:bodyPr/>
          <a:lstStyle/>
          <a:p>
            <a:r>
              <a:rPr lang="en-US" dirty="0"/>
              <a:t>Introducing CIMERLI® </a:t>
            </a:r>
            <a:r>
              <a:rPr lang="en-US" cap="none" dirty="0"/>
              <a:t>(ranibizumab-</a:t>
            </a:r>
            <a:r>
              <a:rPr lang="en-US" cap="none" dirty="0" err="1"/>
              <a:t>eqrn</a:t>
            </a:r>
            <a:r>
              <a:rPr lang="en-US" cap="none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66A09-1674-813D-7BDB-D76C0F7A6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634028"/>
            <a:ext cx="9515856" cy="914400"/>
          </a:xfrm>
        </p:spPr>
        <p:txBody>
          <a:bodyPr/>
          <a:lstStyle/>
          <a:p>
            <a:r>
              <a:rPr lang="en-US" dirty="0"/>
              <a:t>The first and only FDA-approved biosimilar interchangeable with Lucentis® (ranibizumab injection) for all indications</a:t>
            </a:r>
            <a:r>
              <a:rPr lang="en-US" baseline="30000" dirty="0"/>
              <a:t>1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2DEB47-6CA0-0846-8238-FBC22B646E0D}"/>
              </a:ext>
            </a:extLst>
          </p:cNvPr>
          <p:cNvCxnSpPr>
            <a:cxnSpLocks/>
          </p:cNvCxnSpPr>
          <p:nvPr/>
        </p:nvCxnSpPr>
        <p:spPr>
          <a:xfrm>
            <a:off x="-25400" y="1379756"/>
            <a:ext cx="11226800" cy="0"/>
          </a:xfrm>
          <a:prstGeom prst="line">
            <a:avLst/>
          </a:prstGeom>
          <a:ln w="28575">
            <a:solidFill>
              <a:srgbClr val="FCB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9">
            <a:extLst>
              <a:ext uri="{FF2B5EF4-FFF2-40B4-BE49-F238E27FC236}">
                <a16:creationId xmlns:a16="http://schemas.microsoft.com/office/drawing/2014/main" id="{E7AEB979-A7A1-C9EF-78EB-4F8015045017}"/>
              </a:ext>
            </a:extLst>
          </p:cNvPr>
          <p:cNvSpPr txBox="1">
            <a:spLocks/>
          </p:cNvSpPr>
          <p:nvPr/>
        </p:nvSpPr>
        <p:spPr>
          <a:xfrm>
            <a:off x="533324" y="5144877"/>
            <a:ext cx="9404305" cy="912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chemeClr val="bg1"/>
                </a:solidFill>
              </a:rPr>
              <a:t>Please see the Important Safety Information throughout this slide deck and the CIMERLI® </a:t>
            </a:r>
            <a:r>
              <a:rPr lang="en-US" sz="15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Prescribing Information </a:t>
            </a:r>
            <a:r>
              <a:rPr lang="en-US" sz="1500" b="1" dirty="0">
                <a:solidFill>
                  <a:schemeClr val="bg1"/>
                </a:solidFill>
              </a:rPr>
              <a:t>at this presentation.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99A3FF7-CF0E-D2B9-C5CE-6F78F02BFB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7571" y="6068303"/>
            <a:ext cx="1659083" cy="578418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D0B649B7-D7F7-2F29-F3A8-448C355EC68B}"/>
              </a:ext>
            </a:extLst>
          </p:cNvPr>
          <p:cNvSpPr txBox="1">
            <a:spLocks/>
          </p:cNvSpPr>
          <p:nvPr/>
        </p:nvSpPr>
        <p:spPr>
          <a:xfrm>
            <a:off x="533324" y="2595855"/>
            <a:ext cx="8785488" cy="22452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INDICATIONS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CIMERLI® is indicated for the treatment of patients with: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Neovascular (Wet) Age-Related Macular Degeneration (AMD)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Macular Edema Following Retinal Vein Occlusion (RVO)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Diabetic Macular Edema (DME)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Diabetic Retinopathy (DR)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Myopic Choroidal Neovascularization (</a:t>
            </a:r>
            <a:r>
              <a:rPr lang="en-US" sz="1400" dirty="0" err="1">
                <a:solidFill>
                  <a:schemeClr val="bg1"/>
                </a:solidFill>
              </a:rPr>
              <a:t>mCNV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Text Placeholder 49">
            <a:extLst>
              <a:ext uri="{FF2B5EF4-FFF2-40B4-BE49-F238E27FC236}">
                <a16:creationId xmlns:a16="http://schemas.microsoft.com/office/drawing/2014/main" id="{5FFAD498-8D03-BE10-3842-D7F5A1EBAF37}"/>
              </a:ext>
            </a:extLst>
          </p:cNvPr>
          <p:cNvSpPr txBox="1">
            <a:spLocks/>
          </p:cNvSpPr>
          <p:nvPr/>
        </p:nvSpPr>
        <p:spPr>
          <a:xfrm>
            <a:off x="533324" y="5555411"/>
            <a:ext cx="8785488" cy="104773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bg1"/>
                </a:solidFill>
              </a:rPr>
              <a:t>1.  Purple Book Database of Licensed Biological Products. U.S. Food and Drug Administration. https://purplebooksearch.fda.gov/faqs. Updated 2024. Accessed June 4, 2024.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0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E6A0-DAE7-6A7F-2DB9-983681E2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4" y="162808"/>
            <a:ext cx="8349963" cy="780644"/>
          </a:xfrm>
        </p:spPr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Demonstrated Equivalent Efficacy To Lucentis® (ranibizumab injection): Primary Endpoint At Week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299E3-14EE-D522-06E0-7BC93624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DE5443-65F9-C917-EC33-7327E53BB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Data on File. Sandoz, Inc.</a:t>
            </a:r>
            <a:r>
              <a:rPr lang="en-US" b="1" dirty="0"/>
              <a:t> 2. </a:t>
            </a:r>
            <a:r>
              <a:rPr lang="en-US" dirty="0" err="1"/>
              <a:t>Holz</a:t>
            </a:r>
            <a:r>
              <a:rPr lang="en-US" dirty="0"/>
              <a:t> FG, et al. Efficacy and Safety of Biosimilar FYB201 Compared with Ranibizumab in Neovascular Age-Related Macular Degeneration.</a:t>
            </a:r>
            <a:r>
              <a:rPr lang="en-US" i="1" dirty="0"/>
              <a:t> Ophthalmolog</a:t>
            </a:r>
            <a:r>
              <a:rPr lang="en-US" dirty="0"/>
              <a:t>y. 2022.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E49A88C-F9ED-3CE9-F551-DA4B4CD1BDDE}"/>
              </a:ext>
            </a:extLst>
          </p:cNvPr>
          <p:cNvSpPr txBox="1"/>
          <p:nvPr/>
        </p:nvSpPr>
        <p:spPr>
          <a:xfrm>
            <a:off x="8943354" y="1630427"/>
            <a:ext cx="1904317" cy="25565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 lIns="137160" tIns="137160" rIns="137160" bIns="91440" rtlCol="0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42875" indent="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85750" indent="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428625" indent="9429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71500" indent="12573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Key Takeaway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Rate of improvement in BCVA is especially steep during the initial 8-week period, clearly highlighting any difference in efficacy between products, should one exist.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786EA-A951-0531-2263-3F0B70DECDA3}"/>
              </a:ext>
            </a:extLst>
          </p:cNvPr>
          <p:cNvGrpSpPr/>
          <p:nvPr/>
        </p:nvGrpSpPr>
        <p:grpSpPr>
          <a:xfrm>
            <a:off x="356444" y="1115972"/>
            <a:ext cx="8349963" cy="4643531"/>
            <a:chOff x="356444" y="1115972"/>
            <a:chExt cx="8349963" cy="464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DB510F-313F-8C8E-37D9-BC1AE278B4BE}"/>
                </a:ext>
              </a:extLst>
            </p:cNvPr>
            <p:cNvGrpSpPr/>
            <p:nvPr/>
          </p:nvGrpSpPr>
          <p:grpSpPr>
            <a:xfrm>
              <a:off x="356444" y="1115972"/>
              <a:ext cx="8349963" cy="4643531"/>
              <a:chOff x="356444" y="1115972"/>
              <a:chExt cx="8349963" cy="464353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180C7B4-CB32-C707-6273-C855E120A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6444" y="1115972"/>
                <a:ext cx="8349963" cy="4643531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7470ED-11EC-B44B-883B-FE1DE30AB072}"/>
                  </a:ext>
                </a:extLst>
              </p:cNvPr>
              <p:cNvSpPr txBox="1"/>
              <p:nvPr/>
            </p:nvSpPr>
            <p:spPr>
              <a:xfrm>
                <a:off x="7938679" y="2964344"/>
                <a:ext cx="312537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dirty="0"/>
                  <a:t>1,2</a:t>
                </a:r>
              </a:p>
            </p:txBody>
          </p:sp>
        </p:grp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46F78DB6-2435-0A22-5A55-A1D9744280C0}"/>
                </a:ext>
              </a:extLst>
            </p:cNvPr>
            <p:cNvSpPr txBox="1"/>
            <p:nvPr/>
          </p:nvSpPr>
          <p:spPr>
            <a:xfrm rot="16200000">
              <a:off x="490918" y="1452749"/>
              <a:ext cx="279692" cy="2331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e Gothic Next"/>
                  <a:ea typeface="+mn-ea"/>
                  <a:cs typeface="+mn-cs"/>
                </a:rPr>
                <a:t>*</a:t>
              </a:r>
              <a:endParaRPr lang="en-US" sz="1000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03CFED-FF5F-A43D-3404-AA6B7D2D97B7}"/>
              </a:ext>
            </a:extLst>
          </p:cNvPr>
          <p:cNvSpPr txBox="1">
            <a:spLocks/>
          </p:cNvSpPr>
          <p:nvPr/>
        </p:nvSpPr>
        <p:spPr>
          <a:xfrm>
            <a:off x="1033651" y="5845579"/>
            <a:ext cx="8427962" cy="379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*The analysis of covariance (ANCOVA) least squares mean difference for the change from baseline between CIMERLI® and Lucentis® was –0.4 ETDRS letters with a 90% confidence interval (CI) of –1.6 to 0.9,​ which was within the predefined equivalence margin of –3.5 to 3.5.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557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EEE-67B3-43A3-A35F-CEE008D7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): Proven Vision Gains At Week 8 And Sustained Through Week 48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0381B-C5B1-B4AB-76F5-212B146C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B305A8-4489-4674-F9CF-9A8987BA4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dirty="0"/>
              <a:t>Data on File. Sandoz, Inc. </a:t>
            </a:r>
            <a:r>
              <a:rPr lang="en-US" b="1" dirty="0"/>
              <a:t>2. </a:t>
            </a:r>
            <a:r>
              <a:rPr lang="en-US" dirty="0" err="1"/>
              <a:t>Holz</a:t>
            </a:r>
            <a:r>
              <a:rPr lang="en-US" dirty="0"/>
              <a:t> FG, et al. Efficacy and Safety of Biosimilar FYB201 Compared with Ranibizumab in Neovascular Age-Related Macular Degeneration. </a:t>
            </a:r>
            <a:r>
              <a:rPr lang="en-US" i="1" dirty="0"/>
              <a:t>Ophthalmology</a:t>
            </a:r>
            <a:r>
              <a:rPr lang="en-US" dirty="0"/>
              <a:t>. 2022.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F59A09F-D75F-F3BD-39B1-54AA27DC4870}"/>
              </a:ext>
            </a:extLst>
          </p:cNvPr>
          <p:cNvSpPr txBox="1">
            <a:spLocks/>
          </p:cNvSpPr>
          <p:nvPr/>
        </p:nvSpPr>
        <p:spPr>
          <a:xfrm>
            <a:off x="8816196" y="1463723"/>
            <a:ext cx="3079629" cy="2633815"/>
          </a:xfrm>
          <a:prstGeom prst="rect">
            <a:avLst/>
          </a:prstGeom>
        </p:spPr>
        <p:txBody>
          <a:bodyPr/>
          <a:lstStyle>
            <a:lvl1pPr marL="158750" indent="-1587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Primary Endpoint: </a:t>
            </a:r>
            <a:r>
              <a:rPr lang="en-US" dirty="0"/>
              <a:t>BCVA improved in both CIMERLI® and Lucentis® treatment groups with an average of </a:t>
            </a:r>
            <a:r>
              <a:rPr lang="en-US" b="1" dirty="0">
                <a:solidFill>
                  <a:srgbClr val="036141"/>
                </a:solidFill>
              </a:rPr>
              <a:t>5 more ETDRS letters at 8 weeks</a:t>
            </a:r>
            <a:r>
              <a:rPr lang="en-US" dirty="0"/>
              <a:t>.</a:t>
            </a:r>
            <a:r>
              <a:rPr lang="en-US" baseline="30000" dirty="0"/>
              <a:t>1,2</a:t>
            </a:r>
          </a:p>
          <a:p>
            <a:pPr marL="0" indent="0">
              <a:buNone/>
            </a:pPr>
            <a:r>
              <a:rPr lang="en-US" b="1" dirty="0"/>
              <a:t>Secondary Endpoint: </a:t>
            </a:r>
            <a:r>
              <a:rPr lang="en-US" dirty="0"/>
              <a:t>BCVA improved in both CIMERLI® and Lucentis® treatment groups with an average of </a:t>
            </a:r>
            <a:r>
              <a:rPr lang="en-US" b="1" dirty="0">
                <a:solidFill>
                  <a:srgbClr val="036141"/>
                </a:solidFill>
              </a:rPr>
              <a:t>8 more ETDRS letters at 48 weeks</a:t>
            </a:r>
            <a:r>
              <a:rPr lang="en-US" dirty="0"/>
              <a:t>.</a:t>
            </a:r>
            <a:r>
              <a:rPr lang="en-US" baseline="30000" dirty="0"/>
              <a:t> 1,2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6486C4-733B-4274-7D28-0DE366B2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8977" y="1115972"/>
            <a:ext cx="8344896" cy="4643531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92E9AAE-DDFA-CE78-FB73-B2169589F483}"/>
              </a:ext>
            </a:extLst>
          </p:cNvPr>
          <p:cNvSpPr txBox="1">
            <a:spLocks/>
          </p:cNvSpPr>
          <p:nvPr/>
        </p:nvSpPr>
        <p:spPr>
          <a:xfrm>
            <a:off x="1033651" y="5845579"/>
            <a:ext cx="8427962" cy="3795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*The analysis of covariance (ANCOVA) least squares mean difference for the change from baseline between CIMERLI® and Lucentis® was –0.4 ETDRS letters with a 90% confidence interval (CI) of –1.6 to 0.9,​ which was within the predefined equivalence margin of –3.5 to 3.5.</a:t>
            </a:r>
            <a:endParaRPr lang="en-US" b="1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16575B4-FB45-73BA-65EF-3FABE545E820}"/>
              </a:ext>
            </a:extLst>
          </p:cNvPr>
          <p:cNvSpPr txBox="1"/>
          <p:nvPr/>
        </p:nvSpPr>
        <p:spPr>
          <a:xfrm rot="16200000">
            <a:off x="490918" y="1452749"/>
            <a:ext cx="279692" cy="233199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t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142875" indent="3143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285750" indent="6286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428625" indent="9429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571500" indent="12573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*</a:t>
            </a:r>
            <a:endParaRPr lang="en-US" sz="1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7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EEE-67B3-43A3-A35F-CEE008D7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Sustained Reduction in Retinal Thickness Through Week 48 </a:t>
            </a:r>
            <a:endParaRPr lang="en-US" baseline="30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E09D0-832C-4C05-0194-3606C195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5" y="1371600"/>
            <a:ext cx="3301156" cy="33903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Secondary Endpoint:</a:t>
            </a:r>
          </a:p>
          <a:p>
            <a:pPr marL="0" indent="0">
              <a:buNone/>
            </a:pPr>
            <a:r>
              <a:rPr lang="en-US" dirty="0"/>
              <a:t>Mean reduction in foveal center point (FCP) thickness at Week 48 from baseline of </a:t>
            </a:r>
            <a:r>
              <a:rPr lang="en-US" b="1" dirty="0">
                <a:solidFill>
                  <a:schemeClr val="accent1"/>
                </a:solidFill>
              </a:rPr>
              <a:t>213.3 μm CIMERLI®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211.0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m Lucentis®</a:t>
            </a:r>
            <a:r>
              <a:rPr lang="en-US" dirty="0"/>
              <a:t>.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E6A9F-4B9D-7FF4-38AA-A75B0F94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054EDF8-86F0-5F67-BDD1-061C1A79E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1" y="6248724"/>
            <a:ext cx="8834626" cy="379564"/>
          </a:xfrm>
        </p:spPr>
        <p:txBody>
          <a:bodyPr/>
          <a:lstStyle/>
          <a:p>
            <a:r>
              <a:rPr lang="en-US" b="1"/>
              <a:t>1. </a:t>
            </a:r>
            <a:r>
              <a:rPr lang="en-US"/>
              <a:t>Holz FG et al. Efficacy and Safety of Biosimilar FYB201 Compared with Ranibizumab in Neovascular Age-Related Macular Degeneration. </a:t>
            </a:r>
            <a:r>
              <a:rPr lang="en-US" i="1"/>
              <a:t>Ophthalmology</a:t>
            </a:r>
            <a:r>
              <a:rPr lang="en-US"/>
              <a:t>. 2022.</a:t>
            </a:r>
          </a:p>
        </p:txBody>
      </p:sp>
      <p:pic>
        <p:nvPicPr>
          <p:cNvPr id="319" name="Graphic 318">
            <a:extLst>
              <a:ext uri="{FF2B5EF4-FFF2-40B4-BE49-F238E27FC236}">
                <a16:creationId xmlns:a16="http://schemas.microsoft.com/office/drawing/2014/main" id="{7C14C321-90D4-0287-2276-075CCBA94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3008" y="1397301"/>
            <a:ext cx="7159337" cy="34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3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EEE-67B3-43A3-A35F-CEE008D7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4" y="162808"/>
            <a:ext cx="9728460" cy="780644"/>
          </a:xfrm>
        </p:spPr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Demonstrated A Comparable Safety Profile To Lucentis® (ranibizumab injection) At Week 48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D3CDE-39DD-D64F-67CA-E06F25C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E89CECE-70B5-2359-F16A-3D66772FC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0" y="6248724"/>
            <a:ext cx="8826341" cy="379564"/>
          </a:xfrm>
        </p:spPr>
        <p:txBody>
          <a:bodyPr/>
          <a:lstStyle/>
          <a:p>
            <a:r>
              <a:rPr lang="en-US" b="1" dirty="0"/>
              <a:t>1. </a:t>
            </a:r>
            <a:r>
              <a:rPr lang="en-US" dirty="0" err="1"/>
              <a:t>Holz</a:t>
            </a:r>
            <a:r>
              <a:rPr lang="en-US" dirty="0"/>
              <a:t> FG, et al. Efficacy and Safety of Biosimilar FYB201 Compared with Ranibizumab in Neovascular Age-Related Macular Degeneration. </a:t>
            </a:r>
            <a:r>
              <a:rPr lang="en-US" i="1" dirty="0"/>
              <a:t>Ophthalmology</a:t>
            </a:r>
            <a:r>
              <a:rPr lang="en-US" dirty="0"/>
              <a:t>. 2022.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559E1E6-1030-7F2B-5BCB-00A81757950C}"/>
              </a:ext>
            </a:extLst>
          </p:cNvPr>
          <p:cNvSpPr txBox="1">
            <a:spLocks/>
          </p:cNvSpPr>
          <p:nvPr/>
        </p:nvSpPr>
        <p:spPr>
          <a:xfrm>
            <a:off x="8571070" y="5029277"/>
            <a:ext cx="2577842" cy="6571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*Among CIMERLI® patients, one case of iridocyclitis and one case of conjunctivitis were observed; two cases of punctuate keratitis were observed among Lucentis® patients.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4F922A-5B85-1783-F3E2-BDB4B5536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8861"/>
              </p:ext>
            </p:extLst>
          </p:nvPr>
        </p:nvGraphicFramePr>
        <p:xfrm>
          <a:off x="356444" y="1389681"/>
          <a:ext cx="7916844" cy="4296741"/>
        </p:xfrm>
        <a:graphic>
          <a:graphicData uri="http://schemas.openxmlformats.org/drawingml/2006/table">
            <a:tbl>
              <a:tblPr bandCol="1">
                <a:solidFill>
                  <a:srgbClr val="DAEFEB"/>
                </a:solidFill>
                <a:tableStyleId>{21E4AEA4-8DFA-4A89-87EB-49C32662AFE0}</a:tableStyleId>
              </a:tblPr>
              <a:tblGrid>
                <a:gridCol w="4043205">
                  <a:extLst>
                    <a:ext uri="{9D8B030D-6E8A-4147-A177-3AD203B41FA5}">
                      <a16:colId xmlns:a16="http://schemas.microsoft.com/office/drawing/2014/main" val="888357330"/>
                    </a:ext>
                  </a:extLst>
                </a:gridCol>
                <a:gridCol w="1938528">
                  <a:extLst>
                    <a:ext uri="{9D8B030D-6E8A-4147-A177-3AD203B41FA5}">
                      <a16:colId xmlns:a16="http://schemas.microsoft.com/office/drawing/2014/main" val="2240488465"/>
                    </a:ext>
                  </a:extLst>
                </a:gridCol>
                <a:gridCol w="1935111">
                  <a:extLst>
                    <a:ext uri="{9D8B030D-6E8A-4147-A177-3AD203B41FA5}">
                      <a16:colId xmlns:a16="http://schemas.microsoft.com/office/drawing/2014/main" val="2967504950"/>
                    </a:ext>
                  </a:extLst>
                </a:gridCol>
              </a:tblGrid>
              <a:tr h="5642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baseline="0" dirty="0">
                          <a:solidFill>
                            <a:schemeClr val="bg1"/>
                          </a:solidFill>
                        </a:rPr>
                        <a:t>Most frequently observed drug-related adverse events (AEs)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27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AE9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A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32528"/>
                  </a:ext>
                </a:extLst>
              </a:tr>
              <a:tr h="5321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Adverse Reaction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AE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CIMERLI®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% (n=238)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AE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</a:rPr>
                        <a:t>Lucentis® </a:t>
                      </a:r>
                    </a:p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% (n=239)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AE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26310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Cataract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0.0% (0)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2.1% (5)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71883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Retinal Pigment Epithelium Tear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0.4% (1)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1.3% (3)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30491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Reduced Visual Acuity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0.0% (0)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1.3% (3)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81870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Vitreous Hemorrhage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0.4% (1)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377000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Eye Pain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0.8% (2)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0.0% (0)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88744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Gamma-Glutamyl Transferase 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0.4% (1)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0.8% (2)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46285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Increased Intraocular Pressure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1.3% (3)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0.8% (2)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87922"/>
                  </a:ext>
                </a:extLst>
              </a:tr>
              <a:tr h="400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Intraocular Inﬂammation*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0.8% (2)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0.8% (2)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605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8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A2D98-9CB2-FBE2-347B-B2A34B68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4" y="162808"/>
            <a:ext cx="10543469" cy="780644"/>
          </a:xfrm>
        </p:spPr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Demonstrated An Immunogenicity Profile Comparable To Lucentis® (ranibizumab injection)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74BC-C82C-13C2-8EB9-54207E0C9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4" y="1371600"/>
            <a:ext cx="6444229" cy="339031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Few patients developed anti-drug antibodies (ADA) during the study and had similar levels of ADA titers across treatment arms*</a:t>
            </a:r>
          </a:p>
          <a:p>
            <a:r>
              <a:rPr lang="en-US" dirty="0"/>
              <a:t>No neutralizing antibodies (</a:t>
            </a:r>
            <a:r>
              <a:rPr lang="en-US" dirty="0" err="1"/>
              <a:t>NAbs</a:t>
            </a:r>
            <a:r>
              <a:rPr lang="en-US" dirty="0"/>
              <a:t>) were detected up to Week 24, </a:t>
            </a:r>
            <a:br>
              <a:rPr lang="en-US" dirty="0"/>
            </a:br>
            <a:r>
              <a:rPr lang="en-US" dirty="0"/>
              <a:t>one patient tested positive for </a:t>
            </a:r>
            <a:r>
              <a:rPr lang="en-US" dirty="0" err="1"/>
              <a:t>NAbs</a:t>
            </a:r>
            <a:r>
              <a:rPr lang="en-US" dirty="0"/>
              <a:t> up to Week </a:t>
            </a:r>
            <a:r>
              <a:rPr lang="en-US"/>
              <a:t>48 (CIMERLI®)</a:t>
            </a:r>
            <a:endParaRPr lang="en-US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*The clinical significance of immunoreactivity to ranibizumab is unclear at this time.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CBC6D-3F51-BA24-80DA-52D7C571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F9BED85-2997-088C-71CA-6D1B1F53D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1" y="6248724"/>
            <a:ext cx="8995720" cy="379564"/>
          </a:xfrm>
        </p:spPr>
        <p:txBody>
          <a:bodyPr/>
          <a:lstStyle/>
          <a:p>
            <a:pPr>
              <a:buClr>
                <a:srgbClr val="FCB61A"/>
              </a:buClr>
              <a:defRPr/>
            </a:pPr>
            <a:endParaRPr lang="en-US" sz="1600"/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FCB6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1.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Holz FG, et al. Efficacy and Safety of Biosimilar FYB201 Compared with Ranibizumab in Neovascular Age-Related Macular Degeneration.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Ophthalmology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. 2022.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ade Gothic Nex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233DB-79F2-6B2F-BB61-F852A023DB59}"/>
              </a:ext>
            </a:extLst>
          </p:cNvPr>
          <p:cNvSpPr/>
          <p:nvPr/>
        </p:nvSpPr>
        <p:spPr>
          <a:xfrm>
            <a:off x="7352558" y="1371600"/>
            <a:ext cx="4474572" cy="312260"/>
          </a:xfrm>
          <a:prstGeom prst="rect">
            <a:avLst/>
          </a:prstGeom>
          <a:solidFill>
            <a:srgbClr val="00927C"/>
          </a:solidFill>
          <a:ln w="9525">
            <a:solidFill>
              <a:srgbClr val="009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r>
              <a:rPr lang="en-US" sz="1400" b="1" i="0" u="none" strike="noStrike" baseline="0">
                <a:solidFill>
                  <a:schemeClr val="bg1"/>
                </a:solidFill>
              </a:rPr>
              <a:t>Incidence of Anti-Drug Antibodies (ADAs)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668A6-206C-BD0D-83BB-F5963E6C5AB6}"/>
              </a:ext>
            </a:extLst>
          </p:cNvPr>
          <p:cNvSpPr/>
          <p:nvPr/>
        </p:nvSpPr>
        <p:spPr>
          <a:xfrm>
            <a:off x="7352557" y="1677934"/>
            <a:ext cx="4474573" cy="3543348"/>
          </a:xfrm>
          <a:prstGeom prst="rect">
            <a:avLst/>
          </a:prstGeom>
          <a:noFill/>
          <a:ln w="9525">
            <a:solidFill>
              <a:srgbClr val="009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C64B2F-5DFE-2CFC-CA89-3F5441AF1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1485" y="1931270"/>
            <a:ext cx="4143016" cy="31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CCE2-37B3-5BE3-E167-B321FE76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337F4B-F93B-77C6-254C-6D4FAA5DF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F44A4E-AAB7-4623-4307-4B8D4ACB2FB6}"/>
              </a:ext>
            </a:extLst>
          </p:cNvPr>
          <p:cNvSpPr/>
          <p:nvPr/>
        </p:nvSpPr>
        <p:spPr>
          <a:xfrm>
            <a:off x="357937" y="1877962"/>
            <a:ext cx="11262474" cy="3180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2" tIns="182832" rIns="1371243" bIns="91416" rtlCol="0" anchor="t" anchorCtr="0"/>
          <a:lstStyle/>
          <a:p>
            <a:pPr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B05C5-545A-2B73-DC56-58061B854118}"/>
              </a:ext>
            </a:extLst>
          </p:cNvPr>
          <p:cNvSpPr/>
          <p:nvPr/>
        </p:nvSpPr>
        <p:spPr>
          <a:xfrm>
            <a:off x="5989055" y="1877961"/>
            <a:ext cx="5838075" cy="3180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2" tIns="182832" rIns="1371243" bIns="91416" rtlCol="0" anchor="t" anchorCtr="0"/>
          <a:lstStyle/>
          <a:p>
            <a:pPr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</a:rPr>
              <a:t>CIMERLI®, an FDA-approved interchangeable ranibizumab biosimilar, serves as a treatment option for patients with: 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Neovascular (wet) AMD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Macular edema following retinal vein occlusion (RVO)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Diabetic macular edema (DME)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Diabetic retinopathy (DR)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Myopic choroidal neovascularization (</a:t>
            </a:r>
            <a:r>
              <a:rPr lang="en-US" sz="1600" dirty="0" err="1">
                <a:solidFill>
                  <a:schemeClr val="tx1"/>
                </a:solidFill>
              </a:rPr>
              <a:t>mCNV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8A3BA5-1679-0AB8-A0EE-575EDF46A5B9}"/>
              </a:ext>
            </a:extLst>
          </p:cNvPr>
          <p:cNvGrpSpPr/>
          <p:nvPr/>
        </p:nvGrpSpPr>
        <p:grpSpPr>
          <a:xfrm>
            <a:off x="4662592" y="2102657"/>
            <a:ext cx="954548" cy="954548"/>
            <a:chOff x="554295" y="1463782"/>
            <a:chExt cx="1350912" cy="1350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C539D0-5BB3-8891-0D39-7ACA1593D6B1}"/>
                </a:ext>
              </a:extLst>
            </p:cNvPr>
            <p:cNvSpPr/>
            <p:nvPr/>
          </p:nvSpPr>
          <p:spPr>
            <a:xfrm>
              <a:off x="554295" y="1463782"/>
              <a:ext cx="1350912" cy="13509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DCF27EB-299F-72FE-9AEE-081E96D30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260" y="1550549"/>
              <a:ext cx="1116615" cy="111661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AB7F38-304C-436B-E838-BBC7744F0B13}"/>
              </a:ext>
            </a:extLst>
          </p:cNvPr>
          <p:cNvGrpSpPr/>
          <p:nvPr/>
        </p:nvGrpSpPr>
        <p:grpSpPr>
          <a:xfrm>
            <a:off x="10451933" y="2102657"/>
            <a:ext cx="954548" cy="954548"/>
            <a:chOff x="10453066" y="2175880"/>
            <a:chExt cx="954797" cy="9547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FD18CA-EE17-A81A-1AB4-1542ACF13420}"/>
                </a:ext>
              </a:extLst>
            </p:cNvPr>
            <p:cNvSpPr/>
            <p:nvPr/>
          </p:nvSpPr>
          <p:spPr>
            <a:xfrm>
              <a:off x="10453066" y="2175880"/>
              <a:ext cx="954797" cy="95479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4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8F76FFC-773E-D42E-436C-11D1F038E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44646" y="2309741"/>
              <a:ext cx="736619" cy="73661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AA1378C-22F6-08E5-3EB7-66D1BECB345C}"/>
              </a:ext>
            </a:extLst>
          </p:cNvPr>
          <p:cNvSpPr/>
          <p:nvPr/>
        </p:nvSpPr>
        <p:spPr>
          <a:xfrm>
            <a:off x="357939" y="1385371"/>
            <a:ext cx="11262595" cy="492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2" tIns="0" rIns="0" bIns="0" rtlCol="0" anchor="ctr"/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chemeClr val="bg2"/>
              </a:buClr>
            </a:pPr>
            <a:r>
              <a:rPr lang="en-US" sz="1600" dirty="0">
                <a:solidFill>
                  <a:schemeClr val="bg1"/>
                </a:solidFill>
              </a:rPr>
              <a:t>COLUMBUS-AMD study established clinical </a:t>
            </a:r>
            <a:r>
              <a:rPr lang="en-US" sz="1600" dirty="0" err="1">
                <a:solidFill>
                  <a:schemeClr val="bg1"/>
                </a:solidFill>
              </a:rPr>
              <a:t>biosimilarity</a:t>
            </a:r>
            <a:r>
              <a:rPr lang="en-US" sz="1600" dirty="0">
                <a:solidFill>
                  <a:schemeClr val="bg1"/>
                </a:solidFill>
              </a:rPr>
              <a:t> of CIMERLI® to Lucentis® (ranibizumab injection)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C63E86-819A-97E9-E821-B50BF17F3BD6}"/>
              </a:ext>
            </a:extLst>
          </p:cNvPr>
          <p:cNvSpPr/>
          <p:nvPr/>
        </p:nvSpPr>
        <p:spPr>
          <a:xfrm>
            <a:off x="357937" y="1877961"/>
            <a:ext cx="5484971" cy="256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2" tIns="182832" rIns="1371243" bIns="91416" rtlCol="0" anchor="t" anchorCtr="0"/>
          <a:lstStyle/>
          <a:p>
            <a:pPr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</a:rPr>
              <a:t>CIMERLI® demonstrated clinical equivalence to reference product Lucentis® in patients with newly diagnosed </a:t>
            </a:r>
            <a:r>
              <a:rPr lang="en-US" sz="1600" dirty="0" err="1">
                <a:solidFill>
                  <a:schemeClr val="tx1"/>
                </a:solidFill>
              </a:rPr>
              <a:t>nAMD</a:t>
            </a:r>
            <a:r>
              <a:rPr lang="en-US" sz="1600" dirty="0">
                <a:solidFill>
                  <a:schemeClr val="tx1"/>
                </a:solidFill>
              </a:rPr>
              <a:t>, in terms of: 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Clinical efficacy 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Safety (local and systemic) </a:t>
            </a:r>
          </a:p>
          <a:p>
            <a:pPr marL="285664" indent="-285664">
              <a:lnSpc>
                <a:spcPct val="95000"/>
              </a:lnSpc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Immunogenicity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ECD1EC-9BF9-5069-3F70-FBCD0785FFA5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5989174" y="1877962"/>
            <a:ext cx="0" cy="318031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3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Important Safety Information </a:t>
            </a:r>
            <a:r>
              <a:rPr lang="en-US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DAB-B716-4929-AD3E-B81C3174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ADVERSE REACTIONS </a:t>
            </a:r>
          </a:p>
          <a:p>
            <a:pPr lvl="0"/>
            <a:r>
              <a:rPr lang="en-US" dirty="0"/>
              <a:t>Serious adverse events related to the injection procedure have occurred in &lt;0.1% of intravitreal injections, including endophthalmitis, rhegmatogenous retinal detachment, and iatrogenic traumatic cataract.</a:t>
            </a:r>
          </a:p>
          <a:p>
            <a:pPr lvl="0"/>
            <a:r>
              <a:rPr lang="en-US" dirty="0"/>
              <a:t>The most frequently reported ocular adverse reactions in ranibizumab-treated patients compared with the control group were conjunctival hemorrhage, eye pain, vitreous floaters, and increased intraocular pressure</a:t>
            </a:r>
          </a:p>
          <a:p>
            <a:pPr lvl="0"/>
            <a:r>
              <a:rPr lang="en-US" dirty="0"/>
              <a:t>As with all therapeutic proteins, there is the potential for an immune response in patients treated with ranibizumab. The clinical significance of immunoreactivity to ranibizumab is unclear at this time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58C247-A0CF-7298-DEAF-3344E5144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7AD71-696E-F8D0-4594-540B177D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8A97F-C6A3-DDBD-DA58-C7AEB674F259}"/>
              </a:ext>
            </a:extLst>
          </p:cNvPr>
          <p:cNvSpPr txBox="1"/>
          <p:nvPr/>
        </p:nvSpPr>
        <p:spPr>
          <a:xfrm>
            <a:off x="356444" y="52196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see additional Important Safety Information throughout.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001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Important Safety Information </a:t>
            </a:r>
            <a:r>
              <a:rPr lang="en-US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DAB-B716-4929-AD3E-B81C3174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Postmarketing</a:t>
            </a:r>
            <a:r>
              <a:rPr lang="en-US" b="1" dirty="0"/>
              <a:t> Experience </a:t>
            </a:r>
          </a:p>
          <a:p>
            <a:pPr marL="0" indent="0">
              <a:buNone/>
            </a:pPr>
            <a:r>
              <a:rPr lang="en-US" dirty="0"/>
              <a:t>The following adverse reaction has been identified during post-approval use of ranibizumab products: </a:t>
            </a:r>
          </a:p>
          <a:p>
            <a:pPr lvl="0"/>
            <a:r>
              <a:rPr lang="en-US" dirty="0"/>
              <a:t>Ocular: Tear of retinal pigment epithelium among patients with neovascular AMD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report SUSPECTED ADVERSE REACTIONS, contact Sandoz, Inc at 1-800-525-8747 or FDA at 1-800-FDA-1088 or </a:t>
            </a:r>
            <a:r>
              <a:rPr lang="en-US" dirty="0">
                <a:hlinkClick r:id="rId3"/>
              </a:rPr>
              <a:t>www.fda.gov/medwatch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Before prescribing, please see CIMERLI® </a:t>
            </a:r>
            <a:r>
              <a:rPr kumimoji="0" lang="en-US" sz="1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  <a:hlinkClick r:id="rId4"/>
              </a:rPr>
              <a:t>Prescribing Information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e Gothic Nex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20F28-6D2B-98A7-ADAF-69C4FB6E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13BE-8DDF-F84B-7206-C2F43B54BE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422" y="5642483"/>
            <a:ext cx="2558730" cy="987553"/>
          </a:xfrm>
        </p:spPr>
        <p:txBody>
          <a:bodyPr/>
          <a:lstStyle/>
          <a:p>
            <a:r>
              <a:rPr lang="en-US" dirty="0"/>
              <a:t>©2024 Sandoz, Inc.</a:t>
            </a:r>
          </a:p>
          <a:p>
            <a:r>
              <a:rPr lang="en-US" dirty="0"/>
              <a:t>100 College Road West, Princeton, NJ 08540</a:t>
            </a:r>
          </a:p>
          <a:p>
            <a:r>
              <a:rPr lang="en-US" dirty="0"/>
              <a:t>www.sandoz.com</a:t>
            </a:r>
          </a:p>
          <a:p>
            <a:r>
              <a:rPr lang="en-US" dirty="0"/>
              <a:t>MLR-1620-US   10/2024</a:t>
            </a:r>
          </a:p>
        </p:txBody>
      </p:sp>
    </p:spTree>
    <p:extLst>
      <p:ext uri="{BB962C8B-B14F-4D97-AF65-F5344CB8AC3E}">
        <p14:creationId xmlns:p14="http://schemas.microsoft.com/office/powerpoint/2010/main" val="1979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Important Safety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DAB-B716-4929-AD3E-B81C3174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CONTRAINDICATIONS </a:t>
            </a:r>
          </a:p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is contraindicated in patients with ocular or periocular infections or known hypersensitivity to ranibizumab products or any of the excipients in CIMERLI®. Hypersensitivity reactions may manifest as severe intraocular inflammation 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WARNINGS AND PRECAUTIONS </a:t>
            </a:r>
          </a:p>
          <a:p>
            <a:r>
              <a:rPr lang="en-US" b="1" dirty="0"/>
              <a:t>Endophthalmitis and Retinal Detachments</a:t>
            </a:r>
            <a:r>
              <a:rPr lang="en-US" dirty="0"/>
              <a:t>: Intravitreal injections, including those with ranibizumab products, have been associated with endophthalmitis, retinal detachment, and iatrogenic traumatic cataract. Proper aseptic injection technique should always be utilized when administering CIMERLI®. In addition, patients should be monitored following the injection to permit early treatment, should an infection occur</a:t>
            </a:r>
          </a:p>
          <a:p>
            <a:r>
              <a:rPr lang="en-US" b="1" dirty="0"/>
              <a:t>Increases in Intraocular Pressure: </a:t>
            </a:r>
            <a:r>
              <a:rPr lang="en-US" dirty="0"/>
              <a:t>Increases in intraocular pressure have been noted both pre-injection and post-injection (at 60 minutes) while being treated with ranibizumab products. Monitor intraocular pressure prior to and following intravitreal injection with CIMERLI® and manage appropriately</a:t>
            </a:r>
          </a:p>
          <a:p>
            <a:r>
              <a:rPr lang="en-US" b="1" dirty="0"/>
              <a:t>Thromboembolic Events: </a:t>
            </a:r>
            <a:r>
              <a:rPr lang="en-US" dirty="0"/>
              <a:t>Although there was a low rate of arterial thromboembolic events (ATEs) observed in the ranibizumab clinical trials, there is a potential risk of ATEs following intravitreal use of VEGF inhibitors. ATEs are defined as nonfatal stroke, nonfatal myocardial infarction, or vascular death (including deaths of unknown cause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AA1E44-3516-A5EB-7AF0-24F29A427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3E5E0-B907-602E-AD79-7F3683C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C47B4-B3B4-8099-59F8-A6234ACDD0C4}"/>
              </a:ext>
            </a:extLst>
          </p:cNvPr>
          <p:cNvSpPr txBox="1"/>
          <p:nvPr/>
        </p:nvSpPr>
        <p:spPr>
          <a:xfrm>
            <a:off x="356444" y="535168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see additional Important Safety Information throughout.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6704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3BB4-33E2-DFE6-4A2E-6C624D78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Has Attributes Identical To Lucentis® (ranibizumab injection)</a:t>
            </a:r>
            <a:r>
              <a:rPr lang="en-US" baseline="30000" dirty="0"/>
              <a:t>1,2*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EE0D4-70EB-280D-0336-27CCBC29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19674A5-F174-7026-AFF9-34268EC59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*Attributes listed are not exhaustive.</a:t>
            </a:r>
          </a:p>
          <a:p>
            <a:r>
              <a:rPr lang="en-US" b="1" dirty="0"/>
              <a:t>1. </a:t>
            </a:r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prescribing information. Princeton, NJ: Sandoz, Inc.; 2024. </a:t>
            </a:r>
            <a:r>
              <a:rPr lang="en-US" b="1" dirty="0"/>
              <a:t>2. </a:t>
            </a:r>
            <a:r>
              <a:rPr lang="en-US" dirty="0"/>
              <a:t>Data on file. Sandoz, Inc.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4049FFF-BFAF-D552-4680-588DF000B719}"/>
              </a:ext>
            </a:extLst>
          </p:cNvPr>
          <p:cNvSpPr/>
          <p:nvPr/>
        </p:nvSpPr>
        <p:spPr>
          <a:xfrm>
            <a:off x="5268946" y="6019583"/>
            <a:ext cx="1720743" cy="40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t" anchorCtr="0"/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accent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D204901-F502-6529-4D85-6D730E01CEC8}"/>
              </a:ext>
            </a:extLst>
          </p:cNvPr>
          <p:cNvSpPr/>
          <p:nvPr/>
        </p:nvSpPr>
        <p:spPr>
          <a:xfrm>
            <a:off x="3548203" y="5817726"/>
            <a:ext cx="1720743" cy="403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2880" rtlCol="0" anchor="t" anchorCtr="0"/>
          <a:lstStyle/>
          <a:p>
            <a:pPr algn="ctr">
              <a:lnSpc>
                <a:spcPct val="90000"/>
              </a:lnSpc>
            </a:pPr>
            <a:endParaRPr lang="en-US" sz="140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8EB1BB-D507-1366-74A8-90F60148894D}"/>
              </a:ext>
            </a:extLst>
          </p:cNvPr>
          <p:cNvGrpSpPr/>
          <p:nvPr/>
        </p:nvGrpSpPr>
        <p:grpSpPr>
          <a:xfrm>
            <a:off x="794544" y="1718626"/>
            <a:ext cx="10599736" cy="3445634"/>
            <a:chOff x="754776" y="1718626"/>
            <a:chExt cx="10599736" cy="3445634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7317211B-B64E-5CD0-F82B-7FA0F39DB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092" y="1718626"/>
              <a:ext cx="1576169" cy="1576169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AC8698CE-78E6-3A64-7B53-0164F2DBE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382" y="1718626"/>
              <a:ext cx="1576169" cy="1576169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4F81E276-17C6-1D5B-05E4-1900284D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737" y="1718626"/>
              <a:ext cx="1576169" cy="1576169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146872B-EB27-2F1D-AB35-A602CA059BC4}"/>
                </a:ext>
              </a:extLst>
            </p:cNvPr>
            <p:cNvSpPr/>
            <p:nvPr/>
          </p:nvSpPr>
          <p:spPr>
            <a:xfrm>
              <a:off x="1211976" y="3458724"/>
              <a:ext cx="91440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/>
                <a:t>Same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5B60DC6-1462-9DAC-F2E9-1F3CBF4553FF}"/>
                </a:ext>
              </a:extLst>
            </p:cNvPr>
            <p:cNvSpPr/>
            <p:nvPr/>
          </p:nvSpPr>
          <p:spPr>
            <a:xfrm>
              <a:off x="754776" y="3993999"/>
              <a:ext cx="1828800" cy="403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1"/>
                  </a:solidFill>
                </a:rPr>
                <a:t>FDA-approved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1"/>
                  </a:solidFill>
                </a:rPr>
                <a:t>indications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8F34AEE1-BA78-9CDC-8F09-EB2CA8391333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42051" y="4707060"/>
              <a:ext cx="454251" cy="4572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6FEECF-A647-DDBB-5322-87B8BE12E9F7}"/>
                </a:ext>
              </a:extLst>
            </p:cNvPr>
            <p:cNvSpPr/>
            <p:nvPr/>
          </p:nvSpPr>
          <p:spPr>
            <a:xfrm>
              <a:off x="4135621" y="3458724"/>
              <a:ext cx="91440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/>
                <a:t>Same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7FA8F4-62E1-6C7B-AEDD-4EA6350D26EA}"/>
                </a:ext>
              </a:extLst>
            </p:cNvPr>
            <p:cNvSpPr/>
            <p:nvPr/>
          </p:nvSpPr>
          <p:spPr>
            <a:xfrm>
              <a:off x="3678421" y="3993999"/>
              <a:ext cx="1828800" cy="403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1"/>
                  </a:solidFill>
                </a:rPr>
                <a:t>Dosage strengths</a:t>
              </a:r>
            </a:p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1"/>
                  </a:solidFill>
                </a:rPr>
                <a:t>(0.3 mg &amp; 0.5 mg)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0DB3ADF-B3DD-A8AD-17F8-0D759EB47F3B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65696" y="4707060"/>
              <a:ext cx="454251" cy="4572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AB329D-E256-CEAD-55C8-F76EE36B559B}"/>
                </a:ext>
              </a:extLst>
            </p:cNvPr>
            <p:cNvSpPr/>
            <p:nvPr/>
          </p:nvSpPr>
          <p:spPr>
            <a:xfrm>
              <a:off x="7059266" y="3458724"/>
              <a:ext cx="91440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/>
                <a:t>Same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4DBB62-0EBB-605C-8445-17A31BC385BE}"/>
                </a:ext>
              </a:extLst>
            </p:cNvPr>
            <p:cNvSpPr/>
            <p:nvPr/>
          </p:nvSpPr>
          <p:spPr>
            <a:xfrm>
              <a:off x="6602066" y="3993999"/>
              <a:ext cx="1828800" cy="403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accent1"/>
                  </a:solidFill>
                </a:rPr>
                <a:t>Formulation </a:t>
              </a:r>
              <a:br>
                <a:rPr lang="en-US" dirty="0">
                  <a:solidFill>
                    <a:schemeClr val="accent1"/>
                  </a:solidFill>
                </a:rPr>
              </a:br>
              <a:r>
                <a:rPr lang="en-US" dirty="0">
                  <a:solidFill>
                    <a:schemeClr val="accent1"/>
                  </a:solidFill>
                </a:rPr>
                <a:t>&amp; excipients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BF00602-0684-52C3-722D-482CF952A99F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89341" y="4707060"/>
              <a:ext cx="454251" cy="4572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967FA0-D057-D50B-D70E-75EE6BEA5B29}"/>
                </a:ext>
              </a:extLst>
            </p:cNvPr>
            <p:cNvSpPr/>
            <p:nvPr/>
          </p:nvSpPr>
          <p:spPr>
            <a:xfrm>
              <a:off x="9982912" y="3458724"/>
              <a:ext cx="914400" cy="3657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/>
                <a:t>Same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B63000-24A6-1EC6-BCE8-8A324654365F}"/>
                </a:ext>
              </a:extLst>
            </p:cNvPr>
            <p:cNvSpPr/>
            <p:nvPr/>
          </p:nvSpPr>
          <p:spPr>
            <a:xfrm>
              <a:off x="9525712" y="3993999"/>
              <a:ext cx="1828800" cy="4037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2880"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chemeClr val="accent1"/>
                  </a:solidFill>
                </a:rPr>
                <a:t>Amino acid </a:t>
              </a:r>
              <a:br>
                <a:rPr lang="en-US">
                  <a:solidFill>
                    <a:schemeClr val="accent1"/>
                  </a:solidFill>
                </a:rPr>
              </a:br>
              <a:r>
                <a:rPr lang="en-US">
                  <a:solidFill>
                    <a:schemeClr val="accent1"/>
                  </a:solidFill>
                </a:rPr>
                <a:t>sequence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07AB126-5E0D-668E-65EA-EBC540B6BC44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12987" y="4707060"/>
              <a:ext cx="454251" cy="457200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96D885E-290C-8568-1017-D5F9D0053D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54" y="1830567"/>
            <a:ext cx="1352285" cy="13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7AAC-27F3-A827-6FA5-775D54D0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3" y="162808"/>
            <a:ext cx="10848269" cy="780644"/>
          </a:xfrm>
        </p:spPr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Manufacturing Process Ensures Consistent Product Quality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F8023-884E-6A15-C58B-884DF219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AD17E60C-DBA7-4091-AD62-E220F8AE0B8D}"/>
              </a:ext>
            </a:extLst>
          </p:cNvPr>
          <p:cNvSpPr txBox="1">
            <a:spLocks/>
          </p:cNvSpPr>
          <p:nvPr/>
        </p:nvSpPr>
        <p:spPr>
          <a:xfrm>
            <a:off x="356444" y="1371599"/>
            <a:ext cx="9945240" cy="501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8750" indent="-1587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1"/>
                </a:solidFill>
              </a:rPr>
              <a:t>CIMERLI® is manufactured in state-of-the-art facilities</a:t>
            </a: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AA45AD-ED8F-20E4-F973-B8495FAC5B93}"/>
              </a:ext>
            </a:extLst>
          </p:cNvPr>
          <p:cNvGrpSpPr/>
          <p:nvPr/>
        </p:nvGrpSpPr>
        <p:grpSpPr>
          <a:xfrm>
            <a:off x="263978" y="4518118"/>
            <a:ext cx="10627952" cy="1054968"/>
            <a:chOff x="1011822" y="4518118"/>
            <a:chExt cx="10627952" cy="1054968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18A99A03-BEEA-798E-98D8-CA73ED6DC097}"/>
                </a:ext>
              </a:extLst>
            </p:cNvPr>
            <p:cNvSpPr txBox="1">
              <a:spLocks/>
            </p:cNvSpPr>
            <p:nvPr/>
          </p:nvSpPr>
          <p:spPr>
            <a:xfrm>
              <a:off x="2307774" y="4519822"/>
              <a:ext cx="9332000" cy="105156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158750" indent="-1587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7350" indent="-22066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1025" indent="-18573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47713" indent="-17621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1863" indent="-16668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accent1"/>
                  </a:solidFill>
                </a:rPr>
                <a:t>The product 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/>
                <a:t>CIMERLI® </a:t>
              </a:r>
              <a:r>
                <a:rPr lang="en-US" dirty="0"/>
                <a:t>approval was based on extensive data analysis and stringent FDA requirements.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351F8CB-C4FA-96C6-7670-D99A94233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22" y="4518118"/>
              <a:ext cx="1054968" cy="105496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9FCCAC-93D4-93B2-433C-B21C30FF8F51}"/>
              </a:ext>
            </a:extLst>
          </p:cNvPr>
          <p:cNvGrpSpPr/>
          <p:nvPr/>
        </p:nvGrpSpPr>
        <p:grpSpPr>
          <a:xfrm>
            <a:off x="263978" y="1981851"/>
            <a:ext cx="10627948" cy="1054968"/>
            <a:chOff x="1011822" y="1981851"/>
            <a:chExt cx="10627948" cy="1054968"/>
          </a:xfrm>
        </p:grpSpPr>
        <p:sp>
          <p:nvSpPr>
            <p:cNvPr id="23" name="Content Placeholder 5">
              <a:extLst>
                <a:ext uri="{FF2B5EF4-FFF2-40B4-BE49-F238E27FC236}">
                  <a16:creationId xmlns:a16="http://schemas.microsoft.com/office/drawing/2014/main" id="{00D89660-4D44-FF78-5DD5-5F3FC7237A77}"/>
                </a:ext>
              </a:extLst>
            </p:cNvPr>
            <p:cNvSpPr txBox="1">
              <a:spLocks/>
            </p:cNvSpPr>
            <p:nvPr/>
          </p:nvSpPr>
          <p:spPr>
            <a:xfrm>
              <a:off x="2307771" y="1983555"/>
              <a:ext cx="9331999" cy="105156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158750" indent="-1587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7350" indent="-22066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1025" indent="-18573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47713" indent="-17621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1863" indent="-16668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b="1" dirty="0">
                  <a:solidFill>
                    <a:schemeClr val="accent1"/>
                  </a:solidFill>
                </a:rPr>
                <a:t>The facility </a:t>
              </a:r>
            </a:p>
            <a:p>
              <a:pPr mar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dirty="0"/>
                <a:t>Manufacturing facility was purposefully designed to produce therapeutic proteins compliant with all current Good Manufacturing Practices (cGMP) standards, and has successfully completed FDA inspections.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3A351F-2F23-C778-A32A-64DDCCF24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22" y="1981851"/>
              <a:ext cx="1054968" cy="105496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E6DB09-4DD2-B7D3-041D-4B254F5420E4}"/>
              </a:ext>
            </a:extLst>
          </p:cNvPr>
          <p:cNvGrpSpPr/>
          <p:nvPr/>
        </p:nvGrpSpPr>
        <p:grpSpPr>
          <a:xfrm>
            <a:off x="263978" y="3249984"/>
            <a:ext cx="11201982" cy="1054968"/>
            <a:chOff x="1011822" y="3257685"/>
            <a:chExt cx="11201982" cy="1054968"/>
          </a:xfrm>
        </p:grpSpPr>
        <p:sp>
          <p:nvSpPr>
            <p:cNvPr id="24" name="Content Placeholder 5">
              <a:extLst>
                <a:ext uri="{FF2B5EF4-FFF2-40B4-BE49-F238E27FC236}">
                  <a16:creationId xmlns:a16="http://schemas.microsoft.com/office/drawing/2014/main" id="{046A326F-2AD0-C250-9BCE-1B60575A687D}"/>
                </a:ext>
              </a:extLst>
            </p:cNvPr>
            <p:cNvSpPr txBox="1">
              <a:spLocks/>
            </p:cNvSpPr>
            <p:nvPr/>
          </p:nvSpPr>
          <p:spPr>
            <a:xfrm>
              <a:off x="2307773" y="3259389"/>
              <a:ext cx="9906031" cy="105156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158750" indent="-158750" algn="l" defTabSz="914400" rtl="0" eaLnBrk="1" latinLnBrk="0" hangingPunct="1">
                <a:lnSpc>
                  <a:spcPct val="9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3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7350" indent="-22066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1025" indent="-18573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47713" indent="-176213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31863" indent="-166688" algn="l" defTabSz="914400" rtl="0" eaLnBrk="1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b="1" dirty="0">
                  <a:solidFill>
                    <a:schemeClr val="accent1"/>
                  </a:solidFill>
                </a:rPr>
                <a:t>The process </a:t>
              </a:r>
            </a:p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en-US" dirty="0"/>
                <a:t>Manufacturing </a:t>
              </a:r>
              <a:r>
                <a:rPr lang="en-US"/>
                <a:t>of CIMERLI® </a:t>
              </a:r>
              <a:r>
                <a:rPr lang="en-US" dirty="0"/>
                <a:t>has demonstrated a high level of consistency.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5A93981-77AB-4E4E-85AE-40CB88A7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22" y="3257685"/>
              <a:ext cx="1054968" cy="1054968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F10787-70AC-8433-75FC-995E352E6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7C93-EED7-42D5-9F17-61661688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CIMERLI® (ranibizumab-</a:t>
            </a:r>
            <a:r>
              <a:rPr lang="en-US" dirty="0" err="1"/>
              <a:t>eqrn</a:t>
            </a:r>
            <a:r>
              <a:rPr lang="en-US" dirty="0"/>
              <a:t>) Demonstrated </a:t>
            </a:r>
            <a:r>
              <a:rPr lang="en-US" dirty="0" err="1"/>
              <a:t>Biosimilarity</a:t>
            </a:r>
            <a:r>
              <a:rPr lang="en-US" dirty="0"/>
              <a:t> Based On The Totality of Evidence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B37B5-F441-9620-FF59-704A7135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C5BC7-44B8-AB1B-459F-330C84F30C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1" y="6248724"/>
            <a:ext cx="8824724" cy="37956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buClr>
                <a:srgbClr val="FCB6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Trade Gothic Next"/>
              </a:rPr>
              <a:t>1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Data on File</a:t>
            </a:r>
            <a:r>
              <a:rPr lang="en-US" dirty="0">
                <a:solidFill>
                  <a:prstClr val="black"/>
                </a:solidFill>
                <a:latin typeface="Trade Gothic Next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Sandoz, Inc. </a:t>
            </a:r>
            <a:r>
              <a:rPr lang="en-US" b="1" dirty="0">
                <a:solidFill>
                  <a:prstClr val="black"/>
                </a:solidFill>
                <a:latin typeface="Trade Gothic Next"/>
              </a:rPr>
              <a:t>2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Holz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 FG, et al. Efficacy and Safety of Biosimilar FYB201 Compared with Ranibizumab in Neovascular Age-Related Macular Degeneration.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Ophthalmology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. 2022.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8B2C0A4-B514-FDD5-1BB8-CF2C5E51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444" y="1398939"/>
            <a:ext cx="402887" cy="4079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81D5E1-FE28-5D47-9A69-BDB5F066B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444" y="2603039"/>
            <a:ext cx="402887" cy="40792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3B8C658-09AC-A5F5-1DFD-B46C586FC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444" y="3986597"/>
            <a:ext cx="402887" cy="407923"/>
          </a:xfrm>
          <a:prstGeom prst="rect">
            <a:avLst/>
          </a:prstGeom>
        </p:spPr>
      </p:pic>
      <p:sp>
        <p:nvSpPr>
          <p:cNvPr id="24" name="Rectangle 1">
            <a:extLst>
              <a:ext uri="{FF2B5EF4-FFF2-40B4-BE49-F238E27FC236}">
                <a16:creationId xmlns:a16="http://schemas.microsoft.com/office/drawing/2014/main" id="{4A43AAB9-A46D-9C2A-BB40-4474FF0C5DEB}"/>
              </a:ext>
            </a:extLst>
          </p:cNvPr>
          <p:cNvSpPr txBox="1">
            <a:spLocks noChangeArrowheads="1"/>
          </p:cNvSpPr>
          <p:nvPr/>
        </p:nvSpPr>
        <p:spPr>
          <a:xfrm>
            <a:off x="1033651" y="1398939"/>
            <a:ext cx="4259066" cy="2460661"/>
          </a:xfrm>
          <a:prstGeom prst="rect">
            <a:avLst/>
          </a:prstGeom>
        </p:spPr>
        <p:txBody>
          <a:bodyPr lIns="0" tIns="0" rIns="0" bIns="0"/>
          <a:lstStyle>
            <a:lvl1pPr marL="158750" indent="-1587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Comparative analytical assessments</a:t>
            </a:r>
            <a:r>
              <a:rPr lang="en-US" altLang="en-US" b="1" baseline="30000" dirty="0">
                <a:solidFill>
                  <a:schemeClr val="accent1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Demonstrated similarity of the structural and functional quality attributes of CIMERLI® to Lucentis®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Non-clinical studies</a:t>
            </a:r>
            <a:r>
              <a:rPr lang="en-US" altLang="en-US" b="1" baseline="30000" dirty="0">
                <a:solidFill>
                  <a:schemeClr val="accent1"/>
                </a:solidFill>
              </a:rPr>
              <a:t>1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Established ocular pharmacokinetics comparable to Lucentis® in rabbit model (within the vitreous humor) 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Comparative clinical study</a:t>
            </a:r>
            <a:r>
              <a:rPr lang="en-US" altLang="en-US" b="1" baseline="30000" dirty="0">
                <a:solidFill>
                  <a:schemeClr val="accent1"/>
                </a:solidFill>
              </a:rPr>
              <a:t>1,2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Demonstrated no clinically meaningful differences in terms of efficacy, safety, and immunogenicity, as well as pharmacokinetic and pharmacodynamic evaluation in </a:t>
            </a:r>
            <a:r>
              <a:rPr lang="en-US" altLang="en-US" dirty="0" err="1"/>
              <a:t>wAMD</a:t>
            </a:r>
            <a:r>
              <a:rPr lang="en-US" altLang="en-US" dirty="0"/>
              <a:t> patients (COLUMBUS-AMD Study) 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6FF49E62-8326-33F4-2353-61B679E0F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92003"/>
              </p:ext>
            </p:extLst>
          </p:nvPr>
        </p:nvGraphicFramePr>
        <p:xfrm>
          <a:off x="5583443" y="1398939"/>
          <a:ext cx="5689031" cy="370993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392671566"/>
                    </a:ext>
                  </a:extLst>
                </a:gridCol>
                <a:gridCol w="2031431">
                  <a:extLst>
                    <a:ext uri="{9D8B030D-6E8A-4147-A177-3AD203B41FA5}">
                      <a16:colId xmlns:a16="http://schemas.microsoft.com/office/drawing/2014/main" val="7789812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57390324"/>
                    </a:ext>
                  </a:extLst>
                </a:gridCol>
              </a:tblGrid>
              <a:tr h="485343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accent1"/>
                          </a:solidFill>
                          <a:latin typeface="+mj-lt"/>
                        </a:rPr>
                        <a:t>CIMERLI® 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accent6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>
                          <a:solidFill>
                            <a:schemeClr val="tx2"/>
                          </a:solidFill>
                          <a:latin typeface="+mj-lt"/>
                        </a:rPr>
                        <a:t>Lucentis®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2522333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Biological function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660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Pharmacokinetics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596971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Pharmacodynamics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337487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proﬁle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086786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Immunogenicity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00962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498985"/>
                  </a:ext>
                </a:extLst>
              </a:tr>
              <a:tr h="460656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 purity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15766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036CA-A05E-3AD3-CEE9-E2AFC0B2F8E0}"/>
              </a:ext>
            </a:extLst>
          </p:cNvPr>
          <p:cNvGrpSpPr/>
          <p:nvPr/>
        </p:nvGrpSpPr>
        <p:grpSpPr>
          <a:xfrm>
            <a:off x="6289430" y="1985569"/>
            <a:ext cx="256674" cy="2990342"/>
            <a:chOff x="3799204" y="1713984"/>
            <a:chExt cx="195495" cy="227758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B642B97-5C2A-2A74-339D-AC991814D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1713984"/>
              <a:ext cx="195495" cy="13656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DE62CFF-0950-C75E-FBD3-066772D96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2070822"/>
              <a:ext cx="195495" cy="13656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1C306CF-E9AF-C3C5-FEC2-A4EBB5CE7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2427660"/>
              <a:ext cx="195495" cy="13656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6E7697E-49B6-EFEC-93E8-4208F787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2784498"/>
              <a:ext cx="195495" cy="13656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88C4EE1-0857-A86B-02FC-31BA56004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3141336"/>
              <a:ext cx="195495" cy="13656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DD4D0E69-089F-F494-4315-5B8A11E98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3498174"/>
              <a:ext cx="195495" cy="13656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01B77FD-C4A0-A3C5-F576-D75FE0A71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204" y="3855012"/>
              <a:ext cx="195495" cy="1365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4D4D5E-F37E-AE6F-8628-BC1D8403E105}"/>
              </a:ext>
            </a:extLst>
          </p:cNvPr>
          <p:cNvGrpSpPr/>
          <p:nvPr/>
        </p:nvGrpSpPr>
        <p:grpSpPr>
          <a:xfrm>
            <a:off x="10245003" y="2000210"/>
            <a:ext cx="256674" cy="2990342"/>
            <a:chOff x="3799204" y="1713984"/>
            <a:chExt cx="195495" cy="2277588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3B1DDA7-321C-5AEF-74EA-25A574406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1713984"/>
              <a:ext cx="195495" cy="13656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1BF51A1-DE3C-CA4F-5F25-78BC7C336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2070822"/>
              <a:ext cx="195495" cy="13656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97959C1-FDC7-F014-0B3C-DF3CC5AC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2427660"/>
              <a:ext cx="195495" cy="13656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8CDA4A1-4F85-09CC-8867-047D1F7C4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2784498"/>
              <a:ext cx="195495" cy="1365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0D5DBF1-6EB6-A58F-C584-582A3FCEE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3141336"/>
              <a:ext cx="195495" cy="13656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28FFAA9F-CCB7-6623-3A10-3A1EF7ADE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3498174"/>
              <a:ext cx="195495" cy="1365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047A01E-0C3D-9529-818B-8B7092B1B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99204" y="3855012"/>
              <a:ext cx="195495" cy="13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23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Important Safety Information </a:t>
            </a:r>
            <a:r>
              <a:rPr lang="en-US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DAB-B716-4929-AD3E-B81C3174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4" y="1371600"/>
            <a:ext cx="11470686" cy="323625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WARNINGS AND PRECAUTIONS (Continued)</a:t>
            </a:r>
          </a:p>
          <a:p>
            <a:pPr marL="0" indent="0">
              <a:buNone/>
            </a:pPr>
            <a:r>
              <a:rPr lang="en-US" i="1" dirty="0">
                <a:latin typeface="Trade Gothic Next" panose="020B0503040303020004" pitchFamily="34" charset="0"/>
              </a:rPr>
              <a:t>Neovascular (Wet) Age-Related Macular Degeneration (</a:t>
            </a:r>
            <a:r>
              <a:rPr lang="en-US" i="1" dirty="0" err="1">
                <a:latin typeface="Trade Gothic Next" panose="020B0503040303020004" pitchFamily="34" charset="0"/>
              </a:rPr>
              <a:t>wAMD</a:t>
            </a:r>
            <a:r>
              <a:rPr lang="en-US" i="1" dirty="0">
                <a:latin typeface="Trade Gothic Next" panose="020B0503040303020004" pitchFamily="34" charset="0"/>
              </a:rPr>
              <a:t>)</a:t>
            </a:r>
          </a:p>
          <a:p>
            <a:r>
              <a:rPr lang="en-US" dirty="0"/>
              <a:t>The ATE rate in the three controlled neovascular </a:t>
            </a:r>
            <a:r>
              <a:rPr lang="en-US"/>
              <a:t>AMD studies (AMD-1, AMD-2, AMD-3) </a:t>
            </a:r>
            <a:r>
              <a:rPr lang="en-US" dirty="0"/>
              <a:t>during the first year was 1.9% (17 of 874) in the combined group of patients treated with 0.3 mg or 0.5 mg ranibizumab compared with 1.1% (5 of 441) in patients from the control arms. In the second year of Studies AMD-1 and AMD-2, the ATE rate was 2.6% (19 of 721) in the combined group of ranibizumab-treated patients compared with 2.9% (10 of 344) in patients from the control arms. In Study AMD-4, the ATE rates observed in the 0.5 mg arms during the first and second year were similar to rates observed in Studies AMD-1, AMD-2, and AMD-3</a:t>
            </a:r>
          </a:p>
          <a:p>
            <a:r>
              <a:rPr lang="en-US" dirty="0"/>
              <a:t>In a pooled analysis of 2-year controlled studies (AMD-1, AMD-2, and a study of ranibizumab used adjunctively with verteporfin photodynamic therapy), the stroke rate (including both ischemic and hemorrhagic stroke) was 2.7% (13 of 484) in patients treated with 0.5 mg ranibizumab compared to 1.1% (5 of 435) in patients in the control arms (odds ratio 2.2 [95% confidence interval (0.8-7.1)])</a:t>
            </a:r>
          </a:p>
          <a:p>
            <a:pPr marL="0" indent="0">
              <a:buNone/>
            </a:pPr>
            <a:r>
              <a:rPr lang="en-US" i="1" dirty="0"/>
              <a:t>Macular Edema Following Retinal Vein Occlusion (RVO)</a:t>
            </a:r>
          </a:p>
          <a:p>
            <a:r>
              <a:rPr lang="en-US" dirty="0"/>
              <a:t>The ATE rate in the 2 controlled RVO studies during the first 6 months was 0.8% in both the ranibizumab and control arms of the studies (4 of 525 in the combined group of patients treated with 0.3 mg or 0.5 mg ranibizumab and 2 of 260 in the control arms). The stroke rate was 0.2% (1 of 525) in the combined group of ranibizumab-treated patients compared to 0.4% (1 of 260) in the control arms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713434-8DB5-2A8D-3A4B-9A284DABE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9D841-3893-CE0F-1BB7-F626E2EE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2CE51-611A-ADA5-093A-9D39B01A4DCF}"/>
              </a:ext>
            </a:extLst>
          </p:cNvPr>
          <p:cNvSpPr txBox="1"/>
          <p:nvPr/>
        </p:nvSpPr>
        <p:spPr>
          <a:xfrm>
            <a:off x="356444" y="581707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see additional Important Safety Information throughout.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84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E2C8-619C-4502-8139-2FFD2F33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/>
              <a:t>Important Safety Information </a:t>
            </a:r>
            <a:r>
              <a:rPr lang="en-US"/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5DAB-B716-4929-AD3E-B81C3174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4" y="1371600"/>
            <a:ext cx="11470686" cy="407894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WARNINGS AND PRECAUTIONS (Continued)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rgbClr val="FCB61A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Diabetic Macular </a:t>
            </a:r>
            <a:r>
              <a:rPr lang="en-US" i="1" dirty="0">
                <a:solidFill>
                  <a:prstClr val="black"/>
                </a:solidFill>
                <a:latin typeface="Trade Gothic Next"/>
              </a:rPr>
              <a:t>E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dema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 (DME) and Diabetic Retinopathy (DR)</a:t>
            </a:r>
          </a:p>
          <a:p>
            <a:pPr marL="158750" marR="0" lvl="0" indent="-158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rgbClr val="FCB61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In a pooled analysis of Studies D-1 and D-2, the ATE rate at 2 years was 7.2% (18 of 250) with 0.5 mg ranibizumab, 5.6% (14 of 250) with 0.3 mg ranibizumab, and 5.2% (13 of 250) with control. The stroke rate at 2 years was 3.2% (8 of 250) with 0.5 mg ranibizumab, 1.2% (3 of 250) with 0.3 mg ranibizumab, and 1.6% (4 of 250) with control. At 3 years, the ATE rate was 10.4% (26 of 249) with 0.5 mg ranibizumab and 10.8% (27 of 250) with 0.3 mg ranibizumab; the stroke rate was 4.8% (12 of 249) with 0.5 mg ranibizumab and 2.0% (5 of 250) with 0.3 mg ranibizumab</a:t>
            </a:r>
          </a:p>
          <a:p>
            <a:r>
              <a:rPr lang="en-US" b="1" dirty="0"/>
              <a:t>Fatal events occurred more frequently in patients with DME and DR at baseline: </a:t>
            </a:r>
            <a:r>
              <a:rPr lang="en-US" dirty="0"/>
              <a:t>A pooled analysis of Studies D-1 and D-2 showed that fatalities in the first 2 years occurred in 4.4% (11 of 250) of patients treated with 0.5 mg ranibizumab, in 2.8% (7 of 250) of patients treated with 0.3 mg ranibizumab, and in 1.2% (3 of 250) of control patients. Over 3 years, fatalities occurred in 6.4% (16 of 249) of patients treated with 0.5 mg ranibizumab and in 4.4% (11 of 250) of patients treated with 0.3 mg ranibizumab. Although the rate of fatal events was low and included causes of death typical of patients with advanced diabetic complications, a potential relationship between these events and intravitreal use of VEGF inhibitors cannot be excluded </a:t>
            </a:r>
          </a:p>
          <a:p>
            <a:r>
              <a:rPr lang="en-US" b="1" dirty="0"/>
              <a:t>Retinal vasculitis with or without occlusion</a:t>
            </a:r>
            <a:r>
              <a:rPr lang="en-US" dirty="0"/>
              <a:t>, typically in the presence of preexisting intraocular inflammation or post-treatment with other intravitreal agents, have been reported with the use of ranibizumab products. Discontinue treatment with CIMERLI® in patients who develop these events. Patients should be instructed to report any change in vision without delay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8A239-33FB-B53B-0FB7-544A2FCC9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5649F-F29B-FB37-BE94-AA1AD5AD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4DEF4-E4B2-7952-C505-37A8B5F371CB}"/>
              </a:ext>
            </a:extLst>
          </p:cNvPr>
          <p:cNvSpPr txBox="1"/>
          <p:nvPr/>
        </p:nvSpPr>
        <p:spPr>
          <a:xfrm>
            <a:off x="356444" y="554139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Please see additional Important Safety Information throughout.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484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EEE-67B3-43A3-A35F-CEE008D7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1" y="186872"/>
            <a:ext cx="9436219" cy="780644"/>
          </a:xfrm>
        </p:spPr>
        <p:txBody>
          <a:bodyPr/>
          <a:lstStyle/>
          <a:p>
            <a:r>
              <a:rPr lang="en-US" dirty="0"/>
              <a:t>COLUMBUS-AMD Head-to-Head Study Established Clinical Equivalence Between CIMERLI® (ranibizumab-</a:t>
            </a:r>
            <a:r>
              <a:rPr lang="en-US" dirty="0" err="1"/>
              <a:t>eqrn</a:t>
            </a:r>
            <a:r>
              <a:rPr lang="en-US" dirty="0"/>
              <a:t>) And Lucentis® (ranibizumab injection)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927E09-EF3B-53C4-5B53-A5BA7DF8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B0DD6F-3B4A-E8B8-BD56-D525A17A9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0" y="6248724"/>
            <a:ext cx="8841869" cy="37956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BCVA, best corrected visual acuity; CNV, choroidal neovascularization; ETDRS, Early Treatment Diabetic Retinopathy Study; FCP, foveal center point; IVT, intravitreal; MPS, macular photocoagulation study; ​</a:t>
            </a:r>
            <a:r>
              <a:rPr lang="en-US" dirty="0" err="1"/>
              <a:t>nAMD</a:t>
            </a:r>
            <a:r>
              <a:rPr lang="en-US" dirty="0"/>
              <a:t>, neovascular age-related macular degeneration; Q4W, every 4 weeks; R, randomized; SD-OCT, spectral domain optical coherence tomography.​</a:t>
            </a:r>
          </a:p>
          <a:p>
            <a:r>
              <a:rPr lang="en-US" b="1" dirty="0"/>
              <a:t>1. </a:t>
            </a:r>
            <a:r>
              <a:rPr lang="en-US" dirty="0" err="1"/>
              <a:t>Holz</a:t>
            </a:r>
            <a:r>
              <a:rPr lang="en-US" dirty="0"/>
              <a:t> FG, et al. Efficacy and Safety of Biosimilar FYB201 Compared with Ranibizumab in Neovascular Age-Related Macular Degeneration. </a:t>
            </a:r>
            <a:r>
              <a:rPr lang="en-US" i="1" dirty="0"/>
              <a:t>Ophthalmology</a:t>
            </a:r>
            <a:r>
              <a:rPr lang="en-US" dirty="0"/>
              <a:t>. 2022.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AA1E47-F558-2328-4047-65236EEB05D5}"/>
              </a:ext>
            </a:extLst>
          </p:cNvPr>
          <p:cNvGrpSpPr/>
          <p:nvPr/>
        </p:nvGrpSpPr>
        <p:grpSpPr>
          <a:xfrm>
            <a:off x="4733546" y="1378600"/>
            <a:ext cx="7018899" cy="3121487"/>
            <a:chOff x="3732520" y="1761135"/>
            <a:chExt cx="7018899" cy="312148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1A73BA-2D80-0E9E-1BBB-E6C978179335}"/>
                </a:ext>
              </a:extLst>
            </p:cNvPr>
            <p:cNvCxnSpPr>
              <a:cxnSpLocks/>
            </p:cNvCxnSpPr>
            <p:nvPr/>
          </p:nvCxnSpPr>
          <p:spPr>
            <a:xfrm>
              <a:off x="7350671" y="2415738"/>
              <a:ext cx="416916" cy="0"/>
            </a:xfrm>
            <a:prstGeom prst="line">
              <a:avLst/>
            </a:prstGeom>
            <a:noFill/>
            <a:ln w="28575">
              <a:solidFill>
                <a:srgbClr val="41AE9E"/>
              </a:solidFill>
              <a:headEnd type="non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228F62-85AE-AD41-B4DB-4F2B8B867EEF}"/>
                </a:ext>
              </a:extLst>
            </p:cNvPr>
            <p:cNvSpPr txBox="1"/>
            <p:nvPr/>
          </p:nvSpPr>
          <p:spPr>
            <a:xfrm>
              <a:off x="4376511" y="1761135"/>
              <a:ext cx="3154179" cy="2926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F3E5B9-AF35-32C3-871F-7D7A6B6BC387}"/>
                </a:ext>
              </a:extLst>
            </p:cNvPr>
            <p:cNvSpPr/>
            <p:nvPr/>
          </p:nvSpPr>
          <p:spPr>
            <a:xfrm>
              <a:off x="4173215" y="2415738"/>
              <a:ext cx="301386" cy="1558480"/>
            </a:xfrm>
            <a:custGeom>
              <a:avLst/>
              <a:gdLst>
                <a:gd name="connsiteX0" fmla="*/ 406400 w 414866"/>
                <a:gd name="connsiteY0" fmla="*/ 0 h 1447800"/>
                <a:gd name="connsiteX1" fmla="*/ 0 w 414866"/>
                <a:gd name="connsiteY1" fmla="*/ 0 h 1447800"/>
                <a:gd name="connsiteX2" fmla="*/ 0 w 414866"/>
                <a:gd name="connsiteY2" fmla="*/ 1447800 h 1447800"/>
                <a:gd name="connsiteX3" fmla="*/ 414866 w 414866"/>
                <a:gd name="connsiteY3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866" h="1447800">
                  <a:moveTo>
                    <a:pt x="406400" y="0"/>
                  </a:moveTo>
                  <a:lnTo>
                    <a:pt x="0" y="0"/>
                  </a:lnTo>
                  <a:lnTo>
                    <a:pt x="0" y="1447800"/>
                  </a:lnTo>
                  <a:lnTo>
                    <a:pt x="414866" y="1447800"/>
                  </a:lnTo>
                </a:path>
              </a:pathLst>
            </a:custGeom>
            <a:noFill/>
            <a:ln w="28575">
              <a:solidFill>
                <a:srgbClr val="41AE9E"/>
              </a:solidFill>
              <a:headEnd type="triangl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A5D9487E-608E-EAB5-ED85-A3D6FF3F3F45}"/>
                </a:ext>
              </a:extLst>
            </p:cNvPr>
            <p:cNvSpPr txBox="1"/>
            <p:nvPr/>
          </p:nvSpPr>
          <p:spPr>
            <a:xfrm>
              <a:off x="7942328" y="1797299"/>
              <a:ext cx="2809091" cy="308531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 lIns="137160" tIns="137160" rIns="137160" bIns="9144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200"/>
                </a:spcAft>
              </a:pPr>
              <a:r>
                <a:rPr lang="en-US" b="1">
                  <a:solidFill>
                    <a:schemeClr val="accent1"/>
                  </a:solidFill>
                  <a:latin typeface="+mn-lt"/>
                </a:rPr>
                <a:t>Endpoints</a:t>
              </a:r>
              <a:r>
                <a:rPr lang="en-US" sz="2000" b="1">
                  <a:solidFill>
                    <a:schemeClr val="accent1"/>
                  </a:solidFill>
                  <a:latin typeface="+mn-lt"/>
                </a:rPr>
                <a:t> </a:t>
              </a:r>
              <a:endParaRPr lang="en-US" sz="1400" b="1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90DFD573-8375-AB8F-A093-212554B5104D}"/>
                </a:ext>
              </a:extLst>
            </p:cNvPr>
            <p:cNvSpPr txBox="1"/>
            <p:nvPr/>
          </p:nvSpPr>
          <p:spPr>
            <a:xfrm>
              <a:off x="7943407" y="2328489"/>
              <a:ext cx="2623948" cy="96643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137160" tIns="0" rIns="137160" bIns="9144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Primary </a:t>
              </a:r>
              <a:endParaRPr lang="en-US" altLang="en-US" sz="1600" dirty="0">
                <a:solidFill>
                  <a:prstClr val="black"/>
                </a:solidFill>
                <a:latin typeface="+mn-lt"/>
                <a:ea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Change in BCVA from baseline at Week 8 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50AC08C8-7D51-13B7-3506-DBE9BA3CFFAC}"/>
                </a:ext>
              </a:extLst>
            </p:cNvPr>
            <p:cNvSpPr txBox="1"/>
            <p:nvPr/>
          </p:nvSpPr>
          <p:spPr>
            <a:xfrm>
              <a:off x="7952837" y="3294925"/>
              <a:ext cx="2731205" cy="125850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137160" tIns="0" rIns="137160" bIns="9144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Key Secondary </a:t>
              </a:r>
              <a:endParaRPr lang="en-US" altLang="en-US" sz="1600">
                <a:solidFill>
                  <a:prstClr val="black"/>
                </a:solidFill>
                <a:latin typeface="+mn-lt"/>
                <a:ea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Change in BCVA from baseline at Week 48, change in retinal thickness from baseline at Week 48, safety and immunogenicity 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797E7C-84BF-70B2-B544-BA28634D7B9D}"/>
                </a:ext>
              </a:extLst>
            </p:cNvPr>
            <p:cNvSpPr txBox="1"/>
            <p:nvPr/>
          </p:nvSpPr>
          <p:spPr>
            <a:xfrm>
              <a:off x="4703506" y="1797299"/>
              <a:ext cx="2537615" cy="12598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ECFBC"/>
              </a:solidFill>
            </a:ln>
          </p:spPr>
          <p:txBody>
            <a:bodyPr wrap="square" lIns="137160" tIns="137160" rIns="137160" bIns="9144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dirty="0">
                  <a:solidFill>
                    <a:schemeClr val="accent1"/>
                  </a:solidFill>
                  <a:latin typeface="+mn-lt"/>
                </a:rPr>
                <a:t>Treatment:</a:t>
              </a:r>
              <a:r>
                <a:rPr lang="en-US" b="1" dirty="0">
                  <a:solidFill>
                    <a:schemeClr val="accent1"/>
                  </a:solidFill>
                  <a:latin typeface="+mn-lt"/>
                </a:rPr>
                <a:t> CIMERLI® </a:t>
              </a:r>
            </a:p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IVT 0.5 mg (50 µl) Q4W </a:t>
              </a:r>
              <a:br>
                <a:rPr lang="en-US" sz="14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for </a:t>
              </a:r>
              <a:r>
                <a:rPr lang="en-US" sz="14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≤48 weeks</a:t>
              </a:r>
            </a:p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sz="14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N=238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CBDA5E6B-D5AA-56C7-82FC-57A2A41663EF}"/>
                </a:ext>
              </a:extLst>
            </p:cNvPr>
            <p:cNvSpPr txBox="1"/>
            <p:nvPr/>
          </p:nvSpPr>
          <p:spPr>
            <a:xfrm>
              <a:off x="4703504" y="3364149"/>
              <a:ext cx="2537616" cy="15184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ECFBC"/>
              </a:solidFill>
            </a:ln>
          </p:spPr>
          <p:txBody>
            <a:bodyPr wrap="square" lIns="137160" tIns="137160" rIns="137160" bIns="91440" rtlCol="0" anchor="t" anchorCtr="0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dirty="0">
                  <a:solidFill>
                    <a:schemeClr val="accent1"/>
                  </a:solidFill>
                  <a:latin typeface="+mn-lt"/>
                </a:rPr>
                <a:t>Reference Product: </a:t>
              </a:r>
              <a:r>
                <a:rPr lang="en-US" b="1" dirty="0">
                  <a:solidFill>
                    <a:schemeClr val="accent1"/>
                  </a:solidFill>
                  <a:latin typeface="+mn-lt"/>
                </a:rPr>
                <a:t>Lucentis®</a:t>
              </a:r>
              <a:endParaRPr lang="en-US" sz="1600" b="1" dirty="0">
                <a:solidFill>
                  <a:schemeClr val="accent1"/>
                </a:solidFill>
                <a:latin typeface="+mn-lt"/>
              </a:endParaRPr>
            </a:p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IVT 0.5 mg (50 µl) Q4W </a:t>
              </a:r>
              <a:br>
                <a:rPr lang="en-US" sz="1400" dirty="0">
                  <a:solidFill>
                    <a:schemeClr val="tx2"/>
                  </a:solidFill>
                  <a:latin typeface="+mn-lt"/>
                </a:rPr>
              </a:br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for </a:t>
              </a:r>
              <a:r>
                <a:rPr lang="en-US" sz="14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≤48 weeks</a:t>
              </a:r>
            </a:p>
            <a:p>
              <a:pPr>
                <a:lnSpc>
                  <a:spcPct val="95000"/>
                </a:lnSpc>
                <a:spcAft>
                  <a:spcPts val="400"/>
                </a:spcAft>
              </a:pPr>
              <a:r>
                <a:rPr lang="en-US" sz="1400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N=239</a:t>
              </a:r>
              <a:endParaRPr lang="en-US"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E2946DB8-7D29-90A7-767F-1E4D8BC49514}"/>
                </a:ext>
              </a:extLst>
            </p:cNvPr>
            <p:cNvSpPr txBox="1">
              <a:spLocks/>
            </p:cNvSpPr>
            <p:nvPr/>
          </p:nvSpPr>
          <p:spPr>
            <a:xfrm>
              <a:off x="3732520" y="2754761"/>
              <a:ext cx="883574" cy="880434"/>
            </a:xfrm>
            <a:prstGeom prst="ellipse">
              <a:avLst/>
            </a:prstGeom>
            <a:solidFill>
              <a:srgbClr val="41AE9E"/>
            </a:solidFill>
            <a:ln w="31750">
              <a:solidFill>
                <a:schemeClr val="bg1"/>
              </a:solidFill>
            </a:ln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1pPr>
              <a:lvl2pPr marL="142875" indent="31432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2pPr>
              <a:lvl3pPr marL="285750" indent="6286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3pPr>
              <a:lvl4pPr marL="428625" indent="942975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4pPr>
              <a:lvl5pPr marL="571500" indent="1257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1400">
                  <a:solidFill>
                    <a:schemeClr val="bg1"/>
                  </a:solidFill>
                  <a:latin typeface="+mn-lt"/>
                </a:rPr>
                <a:t>R 1:1</a:t>
              </a:r>
            </a:p>
            <a:p>
              <a:pPr algn="ctr">
                <a:lnSpc>
                  <a:spcPct val="85000"/>
                </a:lnSpc>
              </a:pPr>
              <a:r>
                <a:rPr lang="en-US" sz="1200">
                  <a:solidFill>
                    <a:schemeClr val="bg1"/>
                  </a:solidFill>
                  <a:latin typeface="+mn-lt"/>
                </a:rPr>
                <a:t>N=477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DE3AE3-6AEB-C36C-2C8C-265F5E64B102}"/>
                </a:ext>
              </a:extLst>
            </p:cNvPr>
            <p:cNvCxnSpPr>
              <a:cxnSpLocks/>
            </p:cNvCxnSpPr>
            <p:nvPr/>
          </p:nvCxnSpPr>
          <p:spPr>
            <a:xfrm>
              <a:off x="7350671" y="3974218"/>
              <a:ext cx="416916" cy="0"/>
            </a:xfrm>
            <a:prstGeom prst="line">
              <a:avLst/>
            </a:prstGeom>
            <a:noFill/>
            <a:ln w="28575">
              <a:solidFill>
                <a:srgbClr val="41AE9E"/>
              </a:solidFill>
              <a:headEnd type="none" w="lg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4F267EB-F80C-5BBE-C92C-2F0B22809BA1}"/>
              </a:ext>
            </a:extLst>
          </p:cNvPr>
          <p:cNvSpPr txBox="1">
            <a:spLocks/>
          </p:cNvSpPr>
          <p:nvPr/>
        </p:nvSpPr>
        <p:spPr>
          <a:xfrm>
            <a:off x="284251" y="1371600"/>
            <a:ext cx="4376357" cy="4368800"/>
          </a:xfrm>
          <a:prstGeom prst="rect">
            <a:avLst/>
          </a:prstGeom>
        </p:spPr>
        <p:txBody>
          <a:bodyPr lIns="0" tIns="0" rIns="0" bIns="0"/>
          <a:lstStyle>
            <a:lvl1pPr marL="158750" indent="-1587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COLUMBUS-AMD was a comparative, prospective, 48-week, evaluation-masked, parallel-group, global, multicenter, randomized study in patients with treatment-naïve, </a:t>
            </a:r>
            <a:r>
              <a:rPr lang="en-US" dirty="0" err="1"/>
              <a:t>subfoveal</a:t>
            </a:r>
            <a:r>
              <a:rPr lang="en-US" dirty="0"/>
              <a:t> CNV due to </a:t>
            </a:r>
            <a:r>
              <a:rPr lang="en-US" dirty="0" err="1"/>
              <a:t>wAMD</a:t>
            </a:r>
            <a:endParaRPr lang="en-US" dirty="0"/>
          </a:p>
          <a:p>
            <a:r>
              <a:rPr lang="en-US" dirty="0"/>
              <a:t>Patient inclusion and exclusion criteria were well balanced between study arms:​</a:t>
            </a:r>
          </a:p>
          <a:p>
            <a:pPr lvl="1"/>
            <a:r>
              <a:rPr lang="en-US" dirty="0"/>
              <a:t>≥50 years</a:t>
            </a:r>
          </a:p>
          <a:p>
            <a:pPr lvl="1"/>
            <a:r>
              <a:rPr lang="en-US" dirty="0" err="1"/>
              <a:t>Subfoveal</a:t>
            </a:r>
            <a:r>
              <a:rPr lang="en-US" dirty="0"/>
              <a:t> or </a:t>
            </a:r>
            <a:r>
              <a:rPr lang="en-US" dirty="0" err="1"/>
              <a:t>juxtafoveal</a:t>
            </a:r>
            <a:r>
              <a:rPr lang="en-US" dirty="0"/>
              <a:t> CNV with foveal-involving leakage related to CNV activity</a:t>
            </a:r>
          </a:p>
          <a:p>
            <a:pPr lvl="1"/>
            <a:r>
              <a:rPr lang="en-US" dirty="0"/>
              <a:t>FCP retinal thickness </a:t>
            </a:r>
            <a:r>
              <a:rPr lang="el-GR" dirty="0"/>
              <a:t>≥350 μ</a:t>
            </a:r>
            <a:r>
              <a:rPr lang="en-US" dirty="0"/>
              <a:t>m on SD-OCT</a:t>
            </a:r>
          </a:p>
          <a:p>
            <a:pPr lvl="1"/>
            <a:r>
              <a:rPr lang="en-US" dirty="0"/>
              <a:t>Total lesion area of ≤12 MPS disc areas</a:t>
            </a:r>
          </a:p>
          <a:p>
            <a:pPr lvl="1"/>
            <a:r>
              <a:rPr lang="en-US" dirty="0"/>
              <a:t>Total CNV area ≥50% of total lesion area</a:t>
            </a:r>
          </a:p>
          <a:p>
            <a:pPr lvl="1"/>
            <a:r>
              <a:rPr lang="en-US" dirty="0"/>
              <a:t>Study eye BCVA 20/32 to 20/100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2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A5FC-293F-AA04-4404-0103484E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3" y="162808"/>
            <a:ext cx="9788095" cy="780644"/>
          </a:xfrm>
        </p:spPr>
        <p:txBody>
          <a:bodyPr/>
          <a:lstStyle/>
          <a:p>
            <a:r>
              <a:rPr lang="en-US" dirty="0"/>
              <a:t>Baseline Patient Population And Characteristics Were Well Balanced Between CIMERLI® (ranibizumab-</a:t>
            </a:r>
            <a:r>
              <a:rPr lang="en-US" dirty="0" err="1"/>
              <a:t>eqrn</a:t>
            </a:r>
            <a:r>
              <a:rPr lang="en-US" dirty="0"/>
              <a:t>) And Lucentis® (ranibizumab injection) Study Arms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7A9664-E022-8C60-87C7-A5DF910F7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651" y="6250472"/>
            <a:ext cx="8869680" cy="444720"/>
          </a:xfrm>
        </p:spPr>
        <p:txBody>
          <a:bodyPr/>
          <a:lstStyle/>
          <a:p>
            <a:r>
              <a:rPr lang="en-US" b="1"/>
              <a:t>1. </a:t>
            </a:r>
            <a:r>
              <a:rPr lang="en-US" err="1"/>
              <a:t>Holz</a:t>
            </a:r>
            <a:r>
              <a:rPr lang="en-US"/>
              <a:t> FG, et al. Efficacy and Safety of Biosimilar FYB201 Compared with Ranibizumab in Neovascular Age-Related Macular Degeneration. </a:t>
            </a:r>
            <a:r>
              <a:rPr lang="en-US" i="1"/>
              <a:t>Ophthalmology</a:t>
            </a:r>
            <a:r>
              <a:rPr lang="en-US"/>
              <a:t>. 2022.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49773F2-4C73-850B-E1F4-EEDE7FB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CF67-C5F0-4CAE-8117-D09CFBB1DF34}" type="slidenum">
              <a:rPr lang="en-US" smtClean="0"/>
              <a:t>9</a:t>
            </a:fld>
            <a:endParaRPr lang="en-US"/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83B51B2B-7889-EFE9-2C01-0BBF9ABAA519}"/>
              </a:ext>
            </a:extLst>
          </p:cNvPr>
          <p:cNvSpPr txBox="1">
            <a:spLocks/>
          </p:cNvSpPr>
          <p:nvPr/>
        </p:nvSpPr>
        <p:spPr>
          <a:xfrm>
            <a:off x="356444" y="1371600"/>
            <a:ext cx="11470686" cy="318977"/>
          </a:xfrm>
          <a:prstGeom prst="rect">
            <a:avLst/>
          </a:prstGeom>
        </p:spPr>
        <p:txBody>
          <a:bodyPr lIns="0" tIns="0" rIns="0" bIns="0"/>
          <a:lstStyle>
            <a:lvl1pPr marL="158750" indent="-1587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7350" indent="-22066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1025" indent="-18573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1863" indent="-166688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ea typeface="Times New Roman" panose="02020603050405020304" pitchFamily="18" charset="0"/>
              </a:rPr>
              <a:t>Patient</a:t>
            </a:r>
            <a:r>
              <a:rPr lang="en-US" sz="1800" b="1" spc="15">
                <a:ea typeface="Times New Roman" panose="02020603050405020304" pitchFamily="18" charset="0"/>
              </a:rPr>
              <a:t> </a:t>
            </a:r>
            <a:r>
              <a:rPr lang="en-US" sz="1800" b="1">
                <a:ea typeface="Times New Roman" panose="02020603050405020304" pitchFamily="18" charset="0"/>
              </a:rPr>
              <a:t>baseline</a:t>
            </a:r>
            <a:r>
              <a:rPr lang="en-US" sz="1800" b="1" spc="20">
                <a:ea typeface="Times New Roman" panose="02020603050405020304" pitchFamily="18" charset="0"/>
              </a:rPr>
              <a:t> </a:t>
            </a:r>
            <a:r>
              <a:rPr lang="en-US" sz="1800" b="1">
                <a:ea typeface="Times New Roman" panose="02020603050405020304" pitchFamily="18" charset="0"/>
              </a:rPr>
              <a:t>characteristics</a:t>
            </a:r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E3DE29E-A815-AA8B-17C9-C66390DF9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92220"/>
              </p:ext>
            </p:extLst>
          </p:nvPr>
        </p:nvGraphicFramePr>
        <p:xfrm>
          <a:off x="356443" y="1708877"/>
          <a:ext cx="11470684" cy="42921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86724">
                  <a:extLst>
                    <a:ext uri="{9D8B030D-6E8A-4147-A177-3AD203B41FA5}">
                      <a16:colId xmlns:a16="http://schemas.microsoft.com/office/drawing/2014/main" val="2753650934"/>
                    </a:ext>
                  </a:extLst>
                </a:gridCol>
                <a:gridCol w="2462808">
                  <a:extLst>
                    <a:ext uri="{9D8B030D-6E8A-4147-A177-3AD203B41FA5}">
                      <a16:colId xmlns:a16="http://schemas.microsoft.com/office/drawing/2014/main" val="3475641211"/>
                    </a:ext>
                  </a:extLst>
                </a:gridCol>
                <a:gridCol w="2462808">
                  <a:extLst>
                    <a:ext uri="{9D8B030D-6E8A-4147-A177-3AD203B41FA5}">
                      <a16:colId xmlns:a16="http://schemas.microsoft.com/office/drawing/2014/main" val="2210950706"/>
                    </a:ext>
                  </a:extLst>
                </a:gridCol>
                <a:gridCol w="2758344">
                  <a:extLst>
                    <a:ext uri="{9D8B030D-6E8A-4147-A177-3AD203B41FA5}">
                      <a16:colId xmlns:a16="http://schemas.microsoft.com/office/drawing/2014/main" val="4172699507"/>
                    </a:ext>
                  </a:extLst>
                </a:gridCol>
              </a:tblGrid>
              <a:tr h="3626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635" marR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40">
                          <a:effectLst/>
                        </a:rPr>
                        <a:t>CIMERLI® </a:t>
                      </a:r>
                      <a:r>
                        <a:rPr lang="en-US" sz="1600" dirty="0">
                          <a:effectLst/>
                        </a:rPr>
                        <a:t>(n</a:t>
                      </a:r>
                      <a:r>
                        <a:rPr lang="en-US" sz="1600" spc="-30" dirty="0">
                          <a:effectLst/>
                        </a:rPr>
                        <a:t>=</a:t>
                      </a:r>
                      <a:r>
                        <a:rPr lang="en-US" sz="1600" spc="-20" dirty="0">
                          <a:effectLst/>
                        </a:rPr>
                        <a:t>238)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7815" marR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Lucentis® (n=</a:t>
                      </a:r>
                      <a:r>
                        <a:rPr lang="en-US" sz="1600" spc="-20">
                          <a:effectLst/>
                        </a:rPr>
                        <a:t>239)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7302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r>
                        <a:rPr lang="en-US" sz="1600" spc="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(N</a:t>
                      </a:r>
                      <a:r>
                        <a:rPr lang="en-US" sz="1600" spc="-355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=</a:t>
                      </a:r>
                      <a:r>
                        <a:rPr lang="en-US" sz="1600" spc="-20">
                          <a:effectLst/>
                        </a:rPr>
                        <a:t>477)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3598345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Sex,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female/male,</a:t>
                      </a:r>
                      <a:r>
                        <a:rPr lang="en-US" sz="16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25">
                          <a:effectLst/>
                          <a:latin typeface="+mn-lt"/>
                        </a:rPr>
                        <a:t>(%)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40" marR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135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(56.7)/103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(43.3)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134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(56.1)/105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(43.9)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269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(56.4)/208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(43.6)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5836765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Age</a:t>
                      </a:r>
                      <a:r>
                        <a:rPr lang="en-US" sz="16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(</a:t>
                      </a:r>
                      <a:r>
                        <a:rPr lang="en-US" sz="1600" err="1">
                          <a:effectLst/>
                          <a:latin typeface="+mn-lt"/>
                        </a:rPr>
                        <a:t>yrs</a:t>
                      </a:r>
                      <a:r>
                        <a:rPr lang="en-US" sz="1600">
                          <a:effectLst/>
                          <a:latin typeface="+mn-lt"/>
                        </a:rPr>
                        <a:t>),</a:t>
                      </a:r>
                      <a:r>
                        <a:rPr lang="en-US" sz="16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median</a:t>
                      </a:r>
                      <a:r>
                        <a:rPr lang="en-US" sz="1600" spc="-1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(range)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76</a:t>
                      </a:r>
                      <a:r>
                        <a:rPr lang="en-US" sz="16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(50–91)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1501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77</a:t>
                      </a:r>
                      <a:r>
                        <a:rPr lang="en-US" sz="16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(50–94)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76</a:t>
                      </a:r>
                      <a:r>
                        <a:rPr lang="en-US" sz="16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(50–94)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4815576"/>
                  </a:ext>
                </a:extLst>
              </a:tr>
              <a:tr h="392944">
                <a:tc gridSpan="4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  <a:r>
                        <a:rPr lang="en-US" sz="1600" b="1" u="none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group</a:t>
                      </a:r>
                      <a:r>
                        <a:rPr lang="en-US" sz="1600" b="1" u="none" spc="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600" b="1" u="non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yrs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),</a:t>
                      </a:r>
                      <a:r>
                        <a:rPr lang="en-US" sz="1600" b="1" u="none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u="none" spc="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2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37097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effectLst/>
                          <a:latin typeface="+mn-lt"/>
                        </a:rPr>
                        <a:t>50</a:t>
                      </a:r>
                      <a:r>
                        <a:rPr lang="en-US" sz="1600" spc="-1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64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25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(10.5)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(7.9)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44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(9.2)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7760511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effectLst/>
                          <a:latin typeface="+mn-lt"/>
                        </a:rPr>
                        <a:t>65–75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91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(38.2)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86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(36.0)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177</a:t>
                      </a:r>
                      <a:r>
                        <a:rPr lang="en-US" sz="1600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(37.1)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9195728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>
                          <a:effectLst/>
                          <a:latin typeface="+mn-lt"/>
                        </a:rPr>
                        <a:t>&gt;75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122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(51.3)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134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(56.1)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256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(53.7)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083603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Study</a:t>
                      </a:r>
                      <a:r>
                        <a:rPr lang="en-US" sz="1600" spc="-3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eye,</a:t>
                      </a:r>
                      <a:r>
                        <a:rPr lang="en-US" sz="1600" spc="-2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right</a:t>
                      </a:r>
                      <a:r>
                        <a:rPr lang="en-US" sz="16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eye,</a:t>
                      </a:r>
                      <a:r>
                        <a:rPr lang="en-US" sz="1600" spc="-2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spc="-25">
                          <a:effectLst/>
                          <a:latin typeface="+mn-lt"/>
                        </a:rPr>
                        <a:t> (%)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127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(53.4)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127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(53.1)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254</a:t>
                      </a:r>
                      <a:r>
                        <a:rPr lang="en-US" sz="1600" spc="-3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(53.2)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2088930"/>
                  </a:ext>
                </a:extLst>
              </a:tr>
              <a:tr h="392944">
                <a:tc gridSpan="4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pc="-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Study</a:t>
                      </a:r>
                      <a:r>
                        <a:rPr lang="en-US" sz="1600" b="1" u="none" spc="-5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eye</a:t>
                      </a:r>
                      <a:r>
                        <a:rPr lang="en-US" sz="1600" b="1" u="none" spc="5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Snellen</a:t>
                      </a:r>
                      <a:r>
                        <a:rPr lang="en-US" sz="1600" b="1" u="non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equivalent,</a:t>
                      </a:r>
                      <a:r>
                        <a:rPr lang="en-US" sz="1600" b="1" u="none" spc="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1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u="non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u="none" spc="-25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198928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effectLst/>
                          <a:latin typeface="+mn-lt"/>
                        </a:rPr>
                        <a:t>20/32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24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(10.1)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22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(9.2)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46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(9.6)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242906"/>
                  </a:ext>
                </a:extLst>
              </a:tr>
              <a:tr h="392944"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>
                          <a:effectLst/>
                          <a:latin typeface="+mn-lt"/>
                        </a:rPr>
                        <a:t>20/40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43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(18.1)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76835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38</a:t>
                      </a:r>
                      <a:r>
                        <a:rPr lang="en-US" sz="1600" spc="-5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>
                          <a:effectLst/>
                          <a:latin typeface="+mn-lt"/>
                        </a:rPr>
                        <a:t>(15.9)</a:t>
                      </a:r>
                      <a:endParaRPr lang="en-US" sz="160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81</a:t>
                      </a:r>
                      <a:r>
                        <a:rPr lang="en-US" sz="1600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spc="-10" dirty="0">
                          <a:effectLst/>
                          <a:latin typeface="+mn-lt"/>
                        </a:rPr>
                        <a:t>(17.0)</a:t>
                      </a:r>
                      <a:endParaRPr lang="en-US" sz="1600" dirty="0">
                        <a:effectLst/>
                        <a:latin typeface="+mn-lt"/>
                        <a:ea typeface="Century" panose="02040604050505020304" pitchFamily="18" charset="0"/>
                        <a:cs typeface="Century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789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25828"/>
      </p:ext>
    </p:extLst>
  </p:cSld>
  <p:clrMapOvr>
    <a:masterClrMapping/>
  </p:clrMapOvr>
</p:sld>
</file>

<file path=ppt/theme/theme1.xml><?xml version="1.0" encoding="utf-8"?>
<a:theme xmlns:a="http://schemas.openxmlformats.org/drawingml/2006/main" name="CIMERLI BRANDED">
  <a:themeElements>
    <a:clrScheme name="Cimerili P2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43B"/>
      </a:accent1>
      <a:accent2>
        <a:srgbClr val="9DC8B8"/>
      </a:accent2>
      <a:accent3>
        <a:srgbClr val="FCB61A"/>
      </a:accent3>
      <a:accent4>
        <a:srgbClr val="00927C"/>
      </a:accent4>
      <a:accent5>
        <a:srgbClr val="C6401C"/>
      </a:accent5>
      <a:accent6>
        <a:srgbClr val="99A4AC"/>
      </a:accent6>
      <a:hlink>
        <a:srgbClr val="000000"/>
      </a:hlink>
      <a:folHlink>
        <a:srgbClr val="000000"/>
      </a:folHlink>
    </a:clrScheme>
    <a:fontScheme name="Custom 6">
      <a:majorFont>
        <a:latin typeface="Trade Gothic Next Cond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MERLI UNBRANDED">
  <a:themeElements>
    <a:clrScheme name="Cimerili P2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643B"/>
      </a:accent1>
      <a:accent2>
        <a:srgbClr val="9DC8B8"/>
      </a:accent2>
      <a:accent3>
        <a:srgbClr val="FCB61A"/>
      </a:accent3>
      <a:accent4>
        <a:srgbClr val="00927C"/>
      </a:accent4>
      <a:accent5>
        <a:srgbClr val="C6401C"/>
      </a:accent5>
      <a:accent6>
        <a:srgbClr val="99A4AC"/>
      </a:accent6>
      <a:hlink>
        <a:srgbClr val="000000"/>
      </a:hlink>
      <a:folHlink>
        <a:srgbClr val="000000"/>
      </a:folHlink>
    </a:clrScheme>
    <a:fontScheme name="Custom 6">
      <a:majorFont>
        <a:latin typeface="Trade Gothic Next Cond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8db2bd-2d9d-4ea8-8976-2aa23d907747" xsi:nil="true"/>
    <lcf76f155ced4ddcb4097134ff3c332f xmlns="4d7fb882-587e-4cb6-98a6-8a1b0c878b2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81EB7F4F14148B3FB3C11C8F1DDF7" ma:contentTypeVersion="17" ma:contentTypeDescription="Create a new document." ma:contentTypeScope="" ma:versionID="f99469e3a70045670badc858e7b4c3a2">
  <xsd:schema xmlns:xsd="http://www.w3.org/2001/XMLSchema" xmlns:xs="http://www.w3.org/2001/XMLSchema" xmlns:p="http://schemas.microsoft.com/office/2006/metadata/properties" xmlns:ns2="4d7fb882-587e-4cb6-98a6-8a1b0c878b21" xmlns:ns3="978db2bd-2d9d-4ea8-8976-2aa23d907747" targetNamespace="http://schemas.microsoft.com/office/2006/metadata/properties" ma:root="true" ma:fieldsID="637534d4c8d36aeabb827e9c051c36c8" ns2:_="" ns3:_="">
    <xsd:import namespace="4d7fb882-587e-4cb6-98a6-8a1b0c878b21"/>
    <xsd:import namespace="978db2bd-2d9d-4ea8-8976-2aa23d9077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b882-587e-4cb6-98a6-8a1b0c878b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2963577-5a50-40b9-942a-0a70a6f48b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db2bd-2d9d-4ea8-8976-2aa23d9077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c32f5f4-ff6a-4e99-96ea-55b5e66cd871}" ma:internalName="TaxCatchAll" ma:showField="CatchAllData" ma:web="978db2bd-2d9d-4ea8-8976-2aa23d9077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0DB1BD-6D79-4027-BC3E-BDB8386E2EF9}">
  <ds:schemaRefs>
    <ds:schemaRef ds:uri="http://purl.org/dc/dcmitype/"/>
    <ds:schemaRef ds:uri="http://purl.org/dc/elements/1.1/"/>
    <ds:schemaRef ds:uri="http://schemas.microsoft.com/office/2006/metadata/properties"/>
    <ds:schemaRef ds:uri="4d7fb882-587e-4cb6-98a6-8a1b0c878b21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978db2bd-2d9d-4ea8-8976-2aa23d9077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A8DD28-4D16-4B6C-964E-B1CEAB238A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72B1B2-CA71-4292-A83E-5477E6CC00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fb882-587e-4cb6-98a6-8a1b0c878b21"/>
    <ds:schemaRef ds:uri="978db2bd-2d9d-4ea8-8976-2aa23d9077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2895</Words>
  <Application>Microsoft Office PowerPoint</Application>
  <PresentationFormat>Custom</PresentationFormat>
  <Paragraphs>262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Times New Roman</vt:lpstr>
      <vt:lpstr>Tisa Offc Serif Pro</vt:lpstr>
      <vt:lpstr>Trade Gothic Next</vt:lpstr>
      <vt:lpstr>Trade Gothic Next Cond</vt:lpstr>
      <vt:lpstr>CIMERLI BRANDED</vt:lpstr>
      <vt:lpstr>CIMERLI UNBRANDED</vt:lpstr>
      <vt:lpstr>Introducing CIMERLI® (ranibizumab-eqrn)</vt:lpstr>
      <vt:lpstr>Important Safety Information</vt:lpstr>
      <vt:lpstr>CIMERLI® (ranibizumab-eqrn) Has Attributes Identical To Lucentis® (ranibizumab injection)1,2*</vt:lpstr>
      <vt:lpstr>CIMERLI® (ranibizumab-eqrn) Manufacturing Process Ensures Consistent Product Quality</vt:lpstr>
      <vt:lpstr>CIMERLI® (ranibizumab-eqrn) Demonstrated Biosimilarity Based On The Totality of Evidence</vt:lpstr>
      <vt:lpstr>Important Safety Information (Continued)</vt:lpstr>
      <vt:lpstr>Important Safety Information (Continued)</vt:lpstr>
      <vt:lpstr>COLUMBUS-AMD Head-to-Head Study Established Clinical Equivalence Between CIMERLI® (ranibizumab-eqrn) And Lucentis® (ranibizumab injection)1</vt:lpstr>
      <vt:lpstr>Baseline Patient Population And Characteristics Were Well Balanced Between CIMERLI® (ranibizumab-eqrn) And Lucentis® (ranibizumab injection) Study Arms1</vt:lpstr>
      <vt:lpstr>CIMERLI® (ranibizumab-eqrn) Demonstrated Equivalent Efficacy To Lucentis® (ranibizumab injection): Primary Endpoint At Week 8</vt:lpstr>
      <vt:lpstr>CIMERLI® (ranibizumab-eqrn): Proven Vision Gains At Week 8 And Sustained Through Week 48</vt:lpstr>
      <vt:lpstr>CIMERLI® (ranibizumab-eqrn) Sustained Reduction in Retinal Thickness Through Week 48 </vt:lpstr>
      <vt:lpstr>CIMERLI® (ranibizumab-eqrn) Demonstrated A Comparable Safety Profile To Lucentis® (ranibizumab injection) At Week 481 </vt:lpstr>
      <vt:lpstr>CIMERLI® (ranibizumab-eqrn) Demonstrated An Immunogenicity Profile Comparable To Lucentis® (ranibizumab injection)1</vt:lpstr>
      <vt:lpstr>Summary</vt:lpstr>
      <vt:lpstr>Important Safety Information (Continued)</vt:lpstr>
      <vt:lpstr>Important Safety Information (Continued)</vt:lpstr>
    </vt:vector>
  </TitlesOfParts>
  <Company>AbelsonTaylor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Woodfall</dc:creator>
  <cp:lastModifiedBy>Michael Prado</cp:lastModifiedBy>
  <cp:revision>143</cp:revision>
  <cp:lastPrinted>2016-05-25T19:32:39Z</cp:lastPrinted>
  <dcterms:created xsi:type="dcterms:W3CDTF">2016-01-19T19:39:17Z</dcterms:created>
  <dcterms:modified xsi:type="dcterms:W3CDTF">2024-10-25T17:54:57Z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0x010100EF481EB7F4F14148B3FB3C11C8F1DDF7</vt:lpwstr>
  </property>
  <property fmtid="{D5CDD505-2E9C-101B-9397-08002B2CF9AE}" pid="3" name="MediaServiceImageTags">
    <vt:lpwstr/>
  </property>
</Properties>
</file>